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sldIdLst>
    <p:sldId id="256" r:id="rId2"/>
    <p:sldId id="263" r:id="rId3"/>
    <p:sldId id="262" r:id="rId4"/>
    <p:sldId id="293" r:id="rId5"/>
    <p:sldId id="275" r:id="rId6"/>
    <p:sldId id="276" r:id="rId7"/>
    <p:sldId id="268" r:id="rId8"/>
    <p:sldId id="281" r:id="rId9"/>
    <p:sldId id="271" r:id="rId10"/>
    <p:sldId id="278" r:id="rId11"/>
    <p:sldId id="284" r:id="rId12"/>
    <p:sldId id="285" r:id="rId13"/>
    <p:sldId id="269" r:id="rId14"/>
    <p:sldId id="277" r:id="rId15"/>
    <p:sldId id="286" r:id="rId16"/>
    <p:sldId id="270" r:id="rId17"/>
    <p:sldId id="292" r:id="rId18"/>
    <p:sldId id="272" r:id="rId19"/>
    <p:sldId id="291" r:id="rId20"/>
    <p:sldId id="295" r:id="rId21"/>
    <p:sldId id="296" r:id="rId22"/>
    <p:sldId id="260" r:id="rId23"/>
    <p:sldId id="26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p:scale>
          <a:sx n="120" d="100"/>
          <a:sy n="120" d="100"/>
        </p:scale>
        <p:origin x="-1362"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4C208E-D1E6-4F88-876A-736B4E51E970}" type="datetimeFigureOut">
              <a:rPr lang="en-US" smtClean="0"/>
              <a:pPr/>
              <a:t>3/12/2012</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0E4EAC-D8BC-45FB-9E43-05468947079B}" type="slidenum">
              <a:rPr lang="en-NZ" smtClean="0"/>
              <a:pPr/>
              <a:t>‹#›</a:t>
            </a:fld>
            <a:endParaRPr lang="en-NZ"/>
          </a:p>
        </p:txBody>
      </p:sp>
    </p:spTree>
    <p:extLst>
      <p:ext uri="{BB962C8B-B14F-4D97-AF65-F5344CB8AC3E}">
        <p14:creationId xmlns:p14="http://schemas.microsoft.com/office/powerpoint/2010/main" val="2914697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a:t>
            </a:fld>
            <a:endParaRPr lang="en-N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10</a:t>
            </a:fld>
            <a:endParaRPr lang="en-N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11</a:t>
            </a:fld>
            <a:endParaRPr lang="en-N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fld id="{990E4EAC-D8BC-45FB-9E43-05468947079B}" type="slidenum">
              <a:rPr lang="en-NZ" smtClean="0"/>
              <a:pPr/>
              <a:t>12</a:t>
            </a:fld>
            <a:endParaRPr lang="en-N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13</a:t>
            </a:fld>
            <a:endParaRPr lang="en-N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14</a:t>
            </a:fld>
            <a:endParaRPr lang="en-N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15</a:t>
            </a:fld>
            <a:endParaRPr lang="en-NZ"/>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16</a:t>
            </a:fld>
            <a:endParaRPr lang="en-NZ"/>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17</a:t>
            </a:fld>
            <a:endParaRPr lang="en-NZ"/>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18</a:t>
            </a:fld>
            <a:endParaRPr lang="en-N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19</a:t>
            </a:fld>
            <a:endParaRPr lang="en-N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2</a:t>
            </a:fld>
            <a:endParaRPr lang="en-NZ"/>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20</a:t>
            </a:fld>
            <a:endParaRPr lang="en-NZ"/>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21</a:t>
            </a:fld>
            <a:endParaRPr lang="en-NZ"/>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22</a:t>
            </a:fld>
            <a:endParaRPr lang="en-NZ"/>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23</a:t>
            </a:fld>
            <a:endParaRPr lang="en-N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3</a:t>
            </a:fld>
            <a:endParaRPr lang="en-N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4</a:t>
            </a:fld>
            <a:endParaRPr lang="en-N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dirty="0"/>
          </a:p>
        </p:txBody>
      </p:sp>
      <p:sp>
        <p:nvSpPr>
          <p:cNvPr id="4" name="Slide Number Placeholder 3"/>
          <p:cNvSpPr>
            <a:spLocks noGrp="1"/>
          </p:cNvSpPr>
          <p:nvPr>
            <p:ph type="sldNum" sz="quarter" idx="10"/>
          </p:nvPr>
        </p:nvSpPr>
        <p:spPr/>
        <p:txBody>
          <a:bodyPr/>
          <a:lstStyle/>
          <a:p>
            <a:fld id="{990E4EAC-D8BC-45FB-9E43-05468947079B}" type="slidenum">
              <a:rPr lang="en-NZ" smtClean="0"/>
              <a:pPr/>
              <a:t>5</a:t>
            </a:fld>
            <a:endParaRPr lang="en-N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6</a:t>
            </a:fld>
            <a:endParaRPr lang="en-N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7</a:t>
            </a:fld>
            <a:endParaRPr lang="en-N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8</a:t>
            </a:fld>
            <a:endParaRPr lang="en-N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990E4EAC-D8BC-45FB-9E43-05468947079B}" type="slidenum">
              <a:rPr lang="en-NZ" smtClean="0"/>
              <a:pPr/>
              <a:t>9</a:t>
            </a:fld>
            <a:endParaRPr lang="en-N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9411E864-FAAD-4B93-877B-C42C0317D6EA}" type="datetimeFigureOut">
              <a:rPr lang="en-US" smtClean="0"/>
              <a:pPr/>
              <a:t>3/12/2012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411E864-FAAD-4B93-877B-C42C0317D6EA}" type="datetimeFigureOut">
              <a:rPr lang="en-US" smtClean="0"/>
              <a:pPr/>
              <a:t>3/12/2012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411E864-FAAD-4B93-877B-C42C0317D6EA}" type="datetimeFigureOut">
              <a:rPr lang="en-US" smtClean="0"/>
              <a:pPr/>
              <a:t>3/12/2012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9411E864-FAAD-4B93-877B-C42C0317D6EA}" type="datetimeFigureOut">
              <a:rPr lang="en-US" smtClean="0"/>
              <a:pPr/>
              <a:t>3/12/2012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11E864-FAAD-4B93-877B-C42C0317D6EA}" type="datetimeFigureOut">
              <a:rPr lang="en-US" smtClean="0"/>
              <a:pPr/>
              <a:t>3/12/2012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9411E864-FAAD-4B93-877B-C42C0317D6EA}" type="datetimeFigureOut">
              <a:rPr lang="en-US" smtClean="0"/>
              <a:pPr/>
              <a:t>3/12/2012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9411E864-FAAD-4B93-877B-C42C0317D6EA}" type="datetimeFigureOut">
              <a:rPr lang="en-US" smtClean="0"/>
              <a:pPr/>
              <a:t>3/12/2012</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9411E864-FAAD-4B93-877B-C42C0317D6EA}" type="datetimeFigureOut">
              <a:rPr lang="en-US" smtClean="0"/>
              <a:pPr/>
              <a:t>3/12/2012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11E864-FAAD-4B93-877B-C42C0317D6EA}" type="datetimeFigureOut">
              <a:rPr lang="en-US" smtClean="0"/>
              <a:pPr/>
              <a:t>3/12/2012</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1E864-FAAD-4B93-877B-C42C0317D6EA}" type="datetimeFigureOut">
              <a:rPr lang="en-US" smtClean="0"/>
              <a:pPr/>
              <a:t>3/12/2012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1E864-FAAD-4B93-877B-C42C0317D6EA}" type="datetimeFigureOut">
              <a:rPr lang="en-US" smtClean="0"/>
              <a:pPr/>
              <a:t>3/12/2012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3249756F-47CE-40F4-9CD6-C7B84B1B58CF}" type="slidenum">
              <a:rPr lang="en-NZ" smtClean="0"/>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1E864-FAAD-4B93-877B-C42C0317D6EA}" type="datetimeFigureOut">
              <a:rPr lang="en-US" smtClean="0"/>
              <a:pPr/>
              <a:t>3/12/2012</a:t>
            </a:fld>
            <a:endParaRPr lang="en-N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9756F-47CE-40F4-9CD6-C7B84B1B58CF}" type="slidenum">
              <a:rPr lang="en-NZ" smtClean="0"/>
              <a:pPr/>
              <a:t>‹#›</a:t>
            </a:fld>
            <a:endParaRPr lang="en-N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l.cam.ac.uk/~afb21/CognitiveDimensions/CDtutorial.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HCI Evaluation Studies</a:t>
            </a:r>
            <a:br>
              <a:rPr lang="en-NZ" dirty="0" smtClean="0"/>
            </a:br>
            <a:r>
              <a:rPr lang="en-NZ" sz="2800" dirty="0" smtClean="0">
                <a:solidFill>
                  <a:schemeClr val="accent1">
                    <a:lumMod val="75000"/>
                  </a:schemeClr>
                </a:solidFill>
                <a:latin typeface="+mn-lt"/>
                <a:ea typeface="+mn-ea"/>
                <a:cs typeface="+mn-cs"/>
              </a:rPr>
              <a:t>Part 1: Expert Studies</a:t>
            </a:r>
            <a:endParaRPr lang="en-NZ" sz="2800" dirty="0">
              <a:solidFill>
                <a:schemeClr val="accent1">
                  <a:lumMod val="75000"/>
                </a:schemeClr>
              </a:solidFill>
              <a:latin typeface="+mn-lt"/>
              <a:ea typeface="+mn-ea"/>
              <a:cs typeface="+mn-cs"/>
            </a:endParaRPr>
          </a:p>
        </p:txBody>
      </p:sp>
      <p:sp>
        <p:nvSpPr>
          <p:cNvPr id="3" name="Subtitle 2"/>
          <p:cNvSpPr>
            <a:spLocks noGrp="1"/>
          </p:cNvSpPr>
          <p:nvPr>
            <p:ph type="subTitle" idx="1"/>
          </p:nvPr>
        </p:nvSpPr>
        <p:spPr>
          <a:xfrm>
            <a:off x="642910" y="5214950"/>
            <a:ext cx="8077200" cy="1499616"/>
          </a:xfrm>
        </p:spPr>
        <p:txBody>
          <a:bodyPr>
            <a:normAutofit/>
          </a:bodyPr>
          <a:lstStyle/>
          <a:p>
            <a:r>
              <a:rPr lang="en-NZ" dirty="0" err="1" smtClean="0"/>
              <a:t>Compsci</a:t>
            </a:r>
            <a:r>
              <a:rPr lang="en-NZ" dirty="0" smtClean="0"/>
              <a:t> 705/SoftEng702 Lecture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Guidelines Review</a:t>
            </a:r>
            <a:endParaRPr lang="en-NZ" dirty="0"/>
          </a:p>
        </p:txBody>
      </p:sp>
      <p:sp>
        <p:nvSpPr>
          <p:cNvPr id="3" name="Content Placeholder 2"/>
          <p:cNvSpPr>
            <a:spLocks noGrp="1"/>
          </p:cNvSpPr>
          <p:nvPr>
            <p:ph idx="1"/>
          </p:nvPr>
        </p:nvSpPr>
        <p:spPr/>
        <p:txBody>
          <a:bodyPr>
            <a:normAutofit/>
          </a:bodyPr>
          <a:lstStyle/>
          <a:p>
            <a:r>
              <a:rPr lang="en-NZ" dirty="0" smtClean="0"/>
              <a:t>Sets of guidelines may be used:</a:t>
            </a:r>
          </a:p>
          <a:p>
            <a:pPr lvl="1"/>
            <a:r>
              <a:rPr lang="en-NZ" dirty="0" smtClean="0"/>
              <a:t>Organisation’s own guidelines</a:t>
            </a:r>
          </a:p>
          <a:p>
            <a:pPr lvl="1"/>
            <a:r>
              <a:rPr lang="en-NZ" dirty="0" smtClean="0"/>
              <a:t>Governmental guidelines</a:t>
            </a:r>
          </a:p>
          <a:p>
            <a:pPr lvl="1"/>
            <a:r>
              <a:rPr lang="en-NZ" dirty="0" smtClean="0"/>
              <a:t>W3C Web Accessibility Guidelines</a:t>
            </a:r>
          </a:p>
          <a:p>
            <a:r>
              <a:rPr lang="en-NZ" dirty="0" smtClean="0"/>
              <a:t>Can sometimes be tested automatically.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Guidelines Review</a:t>
            </a:r>
            <a:endParaRPr lang="en-NZ" dirty="0"/>
          </a:p>
        </p:txBody>
      </p:sp>
      <p:grpSp>
        <p:nvGrpSpPr>
          <p:cNvPr id="6" name="Group 5"/>
          <p:cNvGrpSpPr/>
          <p:nvPr/>
        </p:nvGrpSpPr>
        <p:grpSpPr>
          <a:xfrm>
            <a:off x="857224" y="1714488"/>
            <a:ext cx="7429552" cy="5143512"/>
            <a:chOff x="142844" y="1714488"/>
            <a:chExt cx="7429552" cy="5143512"/>
          </a:xfrm>
        </p:grpSpPr>
        <p:pic>
          <p:nvPicPr>
            <p:cNvPr id="4" name="Rectangle 18432"/>
            <p:cNvPicPr>
              <a:picLocks noChangeAspect="1" noChangeArrowheads="1"/>
            </p:cNvPicPr>
            <p:nvPr/>
          </p:nvPicPr>
          <p:blipFill>
            <a:blip r:embed="rId3" cstate="print"/>
            <a:srcRect/>
            <a:stretch>
              <a:fillRect/>
            </a:stretch>
          </p:blipFill>
          <p:spPr bwMode="auto">
            <a:xfrm>
              <a:off x="142844" y="1714488"/>
              <a:ext cx="7429552" cy="5143512"/>
            </a:xfrm>
            <a:prstGeom prst="rect">
              <a:avLst/>
            </a:prstGeom>
            <a:noFill/>
            <a:ln w="9525">
              <a:noFill/>
              <a:miter lim="800000"/>
              <a:headEnd/>
              <a:tailEnd/>
            </a:ln>
          </p:spPr>
        </p:pic>
        <p:sp>
          <p:nvSpPr>
            <p:cNvPr id="5" name="Rectangle 4"/>
            <p:cNvSpPr/>
            <p:nvPr/>
          </p:nvSpPr>
          <p:spPr>
            <a:xfrm>
              <a:off x="428596" y="2071678"/>
              <a:ext cx="6786610" cy="4247317"/>
            </a:xfrm>
            <a:prstGeom prst="rect">
              <a:avLst/>
            </a:prstGeom>
          </p:spPr>
          <p:txBody>
            <a:bodyPr wrap="square">
              <a:spAutoFit/>
            </a:bodyPr>
            <a:lstStyle/>
            <a:p>
              <a:pPr algn="ctr"/>
              <a:r>
                <a:rPr lang="en-NZ" b="1" dirty="0" smtClean="0"/>
                <a:t>W3C Accessibility Guidelines</a:t>
              </a:r>
            </a:p>
            <a:p>
              <a:r>
                <a:rPr lang="en-NZ" dirty="0" smtClean="0"/>
                <a:t>1. Provide equivalent alternatives to auditory and visual content. </a:t>
              </a:r>
            </a:p>
            <a:p>
              <a:r>
                <a:rPr lang="en-NZ" dirty="0" smtClean="0"/>
                <a:t>2. Don't rely on </a:t>
              </a:r>
              <a:r>
                <a:rPr lang="en-NZ" dirty="0" err="1" smtClean="0"/>
                <a:t>color</a:t>
              </a:r>
              <a:r>
                <a:rPr lang="en-NZ" dirty="0" smtClean="0"/>
                <a:t> alone. </a:t>
              </a:r>
            </a:p>
            <a:p>
              <a:r>
                <a:rPr lang="en-NZ" dirty="0" smtClean="0"/>
                <a:t>3. Use </a:t>
              </a:r>
              <a:r>
                <a:rPr lang="en-NZ" dirty="0" err="1" smtClean="0"/>
                <a:t>markup</a:t>
              </a:r>
              <a:r>
                <a:rPr lang="en-NZ" dirty="0" smtClean="0"/>
                <a:t> and style sheets and do so properly. </a:t>
              </a:r>
            </a:p>
            <a:p>
              <a:r>
                <a:rPr lang="en-NZ" dirty="0" smtClean="0"/>
                <a:t>4. Clarify natural language usage </a:t>
              </a:r>
            </a:p>
            <a:p>
              <a:r>
                <a:rPr lang="en-NZ" dirty="0" smtClean="0"/>
                <a:t>5. Create tables that transform gracefully. </a:t>
              </a:r>
            </a:p>
            <a:p>
              <a:r>
                <a:rPr lang="en-NZ" dirty="0" smtClean="0"/>
                <a:t>6. Ensure that pages featuring new technologies transform gracefully. </a:t>
              </a:r>
            </a:p>
            <a:p>
              <a:r>
                <a:rPr lang="en-NZ" dirty="0" smtClean="0"/>
                <a:t>7. Ensure user control of time-sensitive content changes. </a:t>
              </a:r>
            </a:p>
            <a:p>
              <a:r>
                <a:rPr lang="en-NZ" dirty="0" smtClean="0"/>
                <a:t>8. Ensure direct accessibility of embedded user interfaces. </a:t>
              </a:r>
            </a:p>
            <a:p>
              <a:r>
                <a:rPr lang="en-NZ" dirty="0" smtClean="0"/>
                <a:t>9. Design for device-independence. </a:t>
              </a:r>
            </a:p>
            <a:p>
              <a:r>
                <a:rPr lang="en-NZ" dirty="0" smtClean="0"/>
                <a:t>10. Use interim solutions. </a:t>
              </a:r>
            </a:p>
            <a:p>
              <a:r>
                <a:rPr lang="en-NZ" dirty="0" smtClean="0"/>
                <a:t>11. Use W3C technologies and guidelines. </a:t>
              </a:r>
            </a:p>
            <a:p>
              <a:r>
                <a:rPr lang="en-NZ" dirty="0" smtClean="0"/>
                <a:t>12. Provide context and orientation information. </a:t>
              </a:r>
            </a:p>
            <a:p>
              <a:r>
                <a:rPr lang="en-NZ" dirty="0" smtClean="0"/>
                <a:t>13. Provide clear navigation mechanisms. </a:t>
              </a:r>
            </a:p>
            <a:p>
              <a:r>
                <a:rPr lang="en-NZ" dirty="0" smtClean="0"/>
                <a:t>14. Ensure that documents are clear and simple. </a:t>
              </a:r>
              <a:endParaRPr lang="en-NZ" dirty="0"/>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Guidelines Review</a:t>
            </a:r>
            <a:endParaRPr lang="en-NZ" dirty="0"/>
          </a:p>
        </p:txBody>
      </p:sp>
      <p:grpSp>
        <p:nvGrpSpPr>
          <p:cNvPr id="3" name="Group 5"/>
          <p:cNvGrpSpPr/>
          <p:nvPr/>
        </p:nvGrpSpPr>
        <p:grpSpPr>
          <a:xfrm>
            <a:off x="857224" y="1857364"/>
            <a:ext cx="7429552" cy="4643470"/>
            <a:chOff x="142844" y="1714488"/>
            <a:chExt cx="7429552" cy="5143512"/>
          </a:xfrm>
        </p:grpSpPr>
        <p:pic>
          <p:nvPicPr>
            <p:cNvPr id="4" name="Rectangle 18432"/>
            <p:cNvPicPr>
              <a:picLocks noChangeAspect="1" noChangeArrowheads="1"/>
            </p:cNvPicPr>
            <p:nvPr/>
          </p:nvPicPr>
          <p:blipFill>
            <a:blip r:embed="rId3" cstate="print"/>
            <a:srcRect/>
            <a:stretch>
              <a:fillRect/>
            </a:stretch>
          </p:blipFill>
          <p:spPr bwMode="auto">
            <a:xfrm>
              <a:off x="142844" y="1714488"/>
              <a:ext cx="7429552" cy="5143512"/>
            </a:xfrm>
            <a:prstGeom prst="rect">
              <a:avLst/>
            </a:prstGeom>
            <a:noFill/>
            <a:ln w="9525">
              <a:noFill/>
              <a:miter lim="800000"/>
              <a:headEnd/>
              <a:tailEnd/>
            </a:ln>
          </p:spPr>
        </p:pic>
        <p:sp>
          <p:nvSpPr>
            <p:cNvPr id="5" name="Rectangle 4"/>
            <p:cNvSpPr/>
            <p:nvPr/>
          </p:nvSpPr>
          <p:spPr>
            <a:xfrm>
              <a:off x="428596" y="2071678"/>
              <a:ext cx="6786610" cy="4193318"/>
            </a:xfrm>
            <a:prstGeom prst="rect">
              <a:avLst/>
            </a:prstGeom>
          </p:spPr>
          <p:txBody>
            <a:bodyPr wrap="square">
              <a:spAutoFit/>
            </a:bodyPr>
            <a:lstStyle/>
            <a:p>
              <a:pPr algn="ctr"/>
              <a:r>
                <a:rPr lang="en-NZ" b="1" dirty="0" smtClean="0"/>
                <a:t>5. Create tables that transform gracefully.</a:t>
              </a:r>
            </a:p>
            <a:p>
              <a:r>
                <a:rPr lang="en-NZ" dirty="0" smtClean="0"/>
                <a:t>5.1 For data tables, identify row and column headers. </a:t>
              </a:r>
              <a:r>
                <a:rPr lang="en-NZ" dirty="0" smtClean="0">
                  <a:solidFill>
                    <a:schemeClr val="tx2">
                      <a:lumMod val="60000"/>
                      <a:lumOff val="40000"/>
                    </a:schemeClr>
                  </a:solidFill>
                </a:rPr>
                <a:t>[Priority 1]</a:t>
              </a:r>
            </a:p>
            <a:p>
              <a:r>
                <a:rPr lang="en-NZ" sz="1600" dirty="0" smtClean="0">
                  <a:solidFill>
                    <a:schemeClr val="bg1">
                      <a:lumMod val="50000"/>
                    </a:schemeClr>
                  </a:solidFill>
                </a:rPr>
                <a:t>For example, in HTML, use TD to identify data cells and TH to identify headers.</a:t>
              </a:r>
            </a:p>
            <a:p>
              <a:r>
                <a:rPr lang="en-NZ" dirty="0" smtClean="0"/>
                <a:t>5.2 For data tables that have two or more logical levels of row or column headers, use </a:t>
              </a:r>
              <a:r>
                <a:rPr lang="en-NZ" dirty="0" err="1" smtClean="0"/>
                <a:t>markup</a:t>
              </a:r>
              <a:r>
                <a:rPr lang="en-NZ" dirty="0" smtClean="0"/>
                <a:t> to associate data cells and header cells. </a:t>
              </a:r>
              <a:r>
                <a:rPr lang="en-NZ" dirty="0" smtClean="0">
                  <a:solidFill>
                    <a:schemeClr val="tx2">
                      <a:lumMod val="60000"/>
                      <a:lumOff val="40000"/>
                    </a:schemeClr>
                  </a:solidFill>
                </a:rPr>
                <a:t>[Priority 1]</a:t>
              </a:r>
            </a:p>
            <a:p>
              <a:r>
                <a:rPr lang="en-NZ" sz="1600" dirty="0" smtClean="0">
                  <a:solidFill>
                    <a:schemeClr val="bg1">
                      <a:lumMod val="50000"/>
                    </a:schemeClr>
                  </a:solidFill>
                </a:rPr>
                <a:t>For example, in HTML, use THEAD, TFOOT, and TBODY to group rows, COL and COLGROUP to group columns, and the "axis", "scope", and "headers" attributes, to describe more complex relationships among data.</a:t>
              </a:r>
            </a:p>
            <a:p>
              <a:r>
                <a:rPr lang="en-NZ" dirty="0" smtClean="0"/>
                <a:t>5.3 Do not use tables for layout unless the table makes sense when </a:t>
              </a:r>
              <a:r>
                <a:rPr lang="en-NZ" dirty="0" err="1" smtClean="0"/>
                <a:t>linearized</a:t>
              </a:r>
              <a:r>
                <a:rPr lang="en-NZ" dirty="0" smtClean="0"/>
                <a:t>. Otherwise, if the table does not make sense, provide an alternative equivalent (which may be a </a:t>
              </a:r>
              <a:r>
                <a:rPr lang="en-NZ" dirty="0" err="1" smtClean="0"/>
                <a:t>linearized</a:t>
              </a:r>
              <a:r>
                <a:rPr lang="en-NZ" dirty="0" smtClean="0"/>
                <a:t> version). </a:t>
              </a:r>
              <a:r>
                <a:rPr lang="en-NZ" dirty="0" smtClean="0">
                  <a:solidFill>
                    <a:schemeClr val="tx2">
                      <a:lumMod val="60000"/>
                      <a:lumOff val="40000"/>
                    </a:schemeClr>
                  </a:solidFill>
                </a:rPr>
                <a:t>[Priority 2] </a:t>
              </a:r>
            </a:p>
            <a:p>
              <a:r>
                <a:rPr lang="en-NZ" sz="1600" dirty="0" smtClean="0">
                  <a:solidFill>
                    <a:schemeClr val="bg1">
                      <a:lumMod val="50000"/>
                    </a:schemeClr>
                  </a:solidFill>
                </a:rPr>
                <a:t>Note. Once user agents support style sheet positioning, tables should not be used for layout. Refer also to checkpoint 3.3.</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Walkthrough</a:t>
            </a:r>
            <a:endParaRPr lang="en-NZ" dirty="0"/>
          </a:p>
        </p:txBody>
      </p:sp>
      <p:sp>
        <p:nvSpPr>
          <p:cNvPr id="3" name="Content Placeholder 2"/>
          <p:cNvSpPr>
            <a:spLocks noGrp="1"/>
          </p:cNvSpPr>
          <p:nvPr>
            <p:ph idx="1"/>
          </p:nvPr>
        </p:nvSpPr>
        <p:spPr/>
        <p:txBody>
          <a:bodyPr>
            <a:normAutofit/>
          </a:bodyPr>
          <a:lstStyle/>
          <a:p>
            <a:r>
              <a:rPr lang="en-NZ" dirty="0" smtClean="0"/>
              <a:t>More formal analysis, based on code walkthroughs.</a:t>
            </a:r>
          </a:p>
          <a:p>
            <a:r>
              <a:rPr lang="en-NZ" dirty="0" smtClean="0"/>
              <a:t>Evaluators step (fairly painstakingly) through a task.</a:t>
            </a:r>
          </a:p>
          <a:p>
            <a:r>
              <a:rPr lang="en-NZ" dirty="0" smtClean="0"/>
              <a:t>Can be done with a prototype.</a:t>
            </a:r>
          </a:p>
          <a:p>
            <a:r>
              <a:rPr lang="en-NZ" dirty="0" smtClean="0"/>
              <a:t>It helps to have scenarios and personas.</a:t>
            </a:r>
          </a:p>
          <a:p>
            <a:r>
              <a:rPr lang="en-NZ" dirty="0" smtClean="0"/>
              <a:t>Look at an action sequence to complete a task.</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Walkthrough</a:t>
            </a:r>
            <a:endParaRPr lang="en-NZ" dirty="0"/>
          </a:p>
        </p:txBody>
      </p:sp>
      <p:sp>
        <p:nvSpPr>
          <p:cNvPr id="3" name="Content Placeholder 2"/>
          <p:cNvSpPr>
            <a:spLocks noGrp="1"/>
          </p:cNvSpPr>
          <p:nvPr>
            <p:ph idx="1"/>
          </p:nvPr>
        </p:nvSpPr>
        <p:spPr/>
        <p:txBody>
          <a:bodyPr>
            <a:normAutofit fontScale="92500"/>
          </a:bodyPr>
          <a:lstStyle/>
          <a:p>
            <a:r>
              <a:rPr lang="en-NZ" dirty="0" smtClean="0"/>
              <a:t>Questions to focus on:</a:t>
            </a:r>
          </a:p>
          <a:p>
            <a:pPr marL="971550" lvl="1" indent="-514350">
              <a:buFont typeface="+mj-lt"/>
              <a:buAutoNum type="arabicPeriod"/>
            </a:pPr>
            <a:r>
              <a:rPr lang="en-NZ" dirty="0" smtClean="0"/>
              <a:t>Does the user want this effect to happen?</a:t>
            </a:r>
          </a:p>
          <a:p>
            <a:pPr marL="1236726" lvl="2" indent="-514350"/>
            <a:r>
              <a:rPr lang="en-NZ" dirty="0" smtClean="0">
                <a:solidFill>
                  <a:schemeClr val="tx2"/>
                </a:solidFill>
              </a:rPr>
              <a:t>Will the user expect this based on their interaction history and the system’s interface?</a:t>
            </a:r>
          </a:p>
          <a:p>
            <a:pPr marL="971550" lvl="1" indent="-514350">
              <a:buFont typeface="+mj-lt"/>
              <a:buAutoNum type="arabicPeriod"/>
            </a:pPr>
            <a:r>
              <a:rPr lang="en-NZ" dirty="0" smtClean="0"/>
              <a:t>Will the user notice that the action is available?</a:t>
            </a:r>
          </a:p>
          <a:p>
            <a:pPr marL="1236726" lvl="2" indent="-514350"/>
            <a:r>
              <a:rPr lang="en-NZ" dirty="0" smtClean="0">
                <a:solidFill>
                  <a:schemeClr val="tx2"/>
                </a:solidFill>
              </a:rPr>
              <a:t>Are the controls actually visible?</a:t>
            </a:r>
          </a:p>
          <a:p>
            <a:pPr marL="971550" lvl="1" indent="-514350">
              <a:buFont typeface="+mj-lt"/>
              <a:buAutoNum type="arabicPeriod"/>
            </a:pPr>
            <a:r>
              <a:rPr lang="en-NZ" dirty="0" smtClean="0"/>
              <a:t>Will the user know that this is the correct action?</a:t>
            </a:r>
          </a:p>
          <a:p>
            <a:pPr marL="1236726" lvl="2" indent="-514350"/>
            <a:r>
              <a:rPr lang="en-NZ" dirty="0" smtClean="0">
                <a:solidFill>
                  <a:schemeClr val="tx2"/>
                </a:solidFill>
              </a:rPr>
              <a:t>Is the user able to tell what this control does?</a:t>
            </a:r>
          </a:p>
          <a:p>
            <a:pPr marL="971550" lvl="1" indent="-514350">
              <a:buFont typeface="+mj-lt"/>
              <a:buAutoNum type="arabicPeriod"/>
            </a:pPr>
            <a:r>
              <a:rPr lang="en-NZ" dirty="0" smtClean="0"/>
              <a:t>Will the user understand the feedback?</a:t>
            </a:r>
          </a:p>
          <a:p>
            <a:pPr marL="1236726" lvl="2" indent="-514350"/>
            <a:r>
              <a:rPr lang="en-NZ" dirty="0" smtClean="0">
                <a:solidFill>
                  <a:schemeClr val="tx2"/>
                </a:solidFill>
              </a:rPr>
              <a:t>And is feedback even given?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Walkthrough</a:t>
            </a:r>
            <a:endParaRPr lang="en-NZ" dirty="0"/>
          </a:p>
        </p:txBody>
      </p:sp>
      <p:sp>
        <p:nvSpPr>
          <p:cNvPr id="4" name="Content Placeholder 3"/>
          <p:cNvSpPr>
            <a:spLocks noGrp="1"/>
          </p:cNvSpPr>
          <p:nvPr>
            <p:ph idx="1"/>
          </p:nvPr>
        </p:nvSpPr>
        <p:spPr/>
        <p:txBody>
          <a:bodyPr/>
          <a:lstStyle/>
          <a:p>
            <a:r>
              <a:rPr lang="en-NZ" dirty="0" smtClean="0"/>
              <a:t>Banking site</a:t>
            </a:r>
          </a:p>
          <a:p>
            <a:pPr lvl="1"/>
            <a:r>
              <a:rPr lang="en-NZ" dirty="0" smtClean="0"/>
              <a:t>What would you want to do?</a:t>
            </a:r>
          </a:p>
          <a:p>
            <a:pPr lvl="1"/>
            <a:endParaRPr lang="en-NZ" dirty="0" smtClean="0"/>
          </a:p>
          <a:p>
            <a:pPr lvl="1"/>
            <a:r>
              <a:rPr lang="en-NZ" dirty="0" smtClean="0"/>
              <a:t>Can you do it?</a:t>
            </a:r>
            <a:endParaRPr lang="en-NZ"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Dimensions</a:t>
            </a:r>
            <a:endParaRPr lang="en-NZ" dirty="0"/>
          </a:p>
        </p:txBody>
      </p:sp>
      <p:sp>
        <p:nvSpPr>
          <p:cNvPr id="3" name="Content Placeholder 2"/>
          <p:cNvSpPr>
            <a:spLocks noGrp="1"/>
          </p:cNvSpPr>
          <p:nvPr>
            <p:ph idx="1"/>
          </p:nvPr>
        </p:nvSpPr>
        <p:spPr/>
        <p:txBody>
          <a:bodyPr>
            <a:normAutofit fontScale="92500" lnSpcReduction="10000"/>
          </a:bodyPr>
          <a:lstStyle/>
          <a:p>
            <a:r>
              <a:rPr lang="en-NZ" dirty="0" smtClean="0"/>
              <a:t>Reasonably comprehensive expert analysis, focused on psychological aspects of interface.</a:t>
            </a:r>
          </a:p>
          <a:p>
            <a:r>
              <a:rPr lang="en-NZ" dirty="0" smtClean="0"/>
              <a:t>More difficult to do than some of the other analyses.</a:t>
            </a:r>
          </a:p>
          <a:p>
            <a:r>
              <a:rPr lang="en-NZ" dirty="0" smtClean="0"/>
              <a:t>Can be done on your own software as long as you’re thorough and prepared to be critical.</a:t>
            </a:r>
          </a:p>
          <a:p>
            <a:endParaRPr lang="en-NZ" dirty="0" smtClean="0"/>
          </a:p>
          <a:p>
            <a:r>
              <a:rPr lang="en-NZ" dirty="0" smtClean="0">
                <a:hlinkClick r:id="rId3"/>
              </a:rPr>
              <a:t>http://www.cl.cam.ac.uk/~afb21/CognitiveDimensions/CDtutorial.pdf</a:t>
            </a:r>
            <a:r>
              <a:rPr lang="en-NZ" dirty="0" smtClean="0"/>
              <a:t> </a:t>
            </a:r>
          </a:p>
          <a:p>
            <a:endParaRPr lang="en-NZ"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Dimensions</a:t>
            </a:r>
            <a:endParaRPr lang="en-NZ" dirty="0"/>
          </a:p>
        </p:txBody>
      </p:sp>
      <p:grpSp>
        <p:nvGrpSpPr>
          <p:cNvPr id="9" name="Group 8"/>
          <p:cNvGrpSpPr/>
          <p:nvPr/>
        </p:nvGrpSpPr>
        <p:grpSpPr>
          <a:xfrm>
            <a:off x="71470" y="1601812"/>
            <a:ext cx="9144000" cy="5256212"/>
            <a:chOff x="642910" y="1601788"/>
            <a:chExt cx="8208962" cy="5256212"/>
          </a:xfrm>
        </p:grpSpPr>
        <p:pic>
          <p:nvPicPr>
            <p:cNvPr id="10" name="Rectangle 18432"/>
            <p:cNvPicPr>
              <a:picLocks noChangeAspect="1" noChangeArrowheads="1"/>
            </p:cNvPicPr>
            <p:nvPr/>
          </p:nvPicPr>
          <p:blipFill>
            <a:blip r:embed="rId3" cstate="print"/>
            <a:srcRect/>
            <a:stretch>
              <a:fillRect/>
            </a:stretch>
          </p:blipFill>
          <p:spPr bwMode="auto">
            <a:xfrm>
              <a:off x="642910" y="1601788"/>
              <a:ext cx="8208962" cy="5256212"/>
            </a:xfrm>
            <a:prstGeom prst="rect">
              <a:avLst/>
            </a:prstGeom>
            <a:noFill/>
            <a:ln w="9525">
              <a:noFill/>
              <a:miter lim="800000"/>
              <a:headEnd/>
              <a:tailEnd/>
            </a:ln>
          </p:spPr>
        </p:pic>
        <p:sp>
          <p:nvSpPr>
            <p:cNvPr id="11" name="Rectangle 10"/>
            <p:cNvSpPr/>
            <p:nvPr/>
          </p:nvSpPr>
          <p:spPr>
            <a:xfrm>
              <a:off x="1000100" y="2143116"/>
              <a:ext cx="7500990" cy="369332"/>
            </a:xfrm>
            <a:prstGeom prst="rect">
              <a:avLst/>
            </a:prstGeom>
          </p:spPr>
          <p:txBody>
            <a:bodyPr wrap="square">
              <a:spAutoFit/>
            </a:bodyPr>
            <a:lstStyle/>
            <a:p>
              <a:endParaRPr lang="en-NZ" dirty="0"/>
            </a:p>
          </p:txBody>
        </p:sp>
        <p:sp>
          <p:nvSpPr>
            <p:cNvPr id="12" name="Rectangle 11"/>
            <p:cNvSpPr/>
            <p:nvPr/>
          </p:nvSpPr>
          <p:spPr>
            <a:xfrm>
              <a:off x="1000100" y="4857760"/>
              <a:ext cx="7500990" cy="369332"/>
            </a:xfrm>
            <a:prstGeom prst="rect">
              <a:avLst/>
            </a:prstGeom>
          </p:spPr>
          <p:txBody>
            <a:bodyPr wrap="square">
              <a:spAutoFit/>
            </a:bodyPr>
            <a:lstStyle/>
            <a:p>
              <a:endParaRPr lang="en-NZ" dirty="0">
                <a:solidFill>
                  <a:srgbClr val="0070C0"/>
                </a:solidFill>
              </a:endParaRPr>
            </a:p>
          </p:txBody>
        </p:sp>
      </p:grpSp>
      <p:sp>
        <p:nvSpPr>
          <p:cNvPr id="14" name="TextBox 13"/>
          <p:cNvSpPr txBox="1"/>
          <p:nvPr/>
        </p:nvSpPr>
        <p:spPr>
          <a:xfrm>
            <a:off x="568166" y="2071702"/>
            <a:ext cx="8361584" cy="3970318"/>
          </a:xfrm>
          <a:prstGeom prst="rect">
            <a:avLst/>
          </a:prstGeom>
          <a:noFill/>
        </p:spPr>
        <p:txBody>
          <a:bodyPr wrap="none" rtlCol="0">
            <a:spAutoFit/>
          </a:bodyPr>
          <a:lstStyle/>
          <a:p>
            <a:r>
              <a:rPr lang="en-NZ" b="1" dirty="0" smtClean="0"/>
              <a:t>Abstraction</a:t>
            </a:r>
            <a:r>
              <a:rPr lang="en-NZ" dirty="0" smtClean="0"/>
              <a:t>		types and availability of abstraction mechanisms</a:t>
            </a:r>
          </a:p>
          <a:p>
            <a:r>
              <a:rPr lang="en-NZ" b="1" dirty="0" smtClean="0"/>
              <a:t>Hidden dependencies</a:t>
            </a:r>
            <a:r>
              <a:rPr lang="en-NZ" dirty="0" smtClean="0"/>
              <a:t>	important links between entities are not visible</a:t>
            </a:r>
          </a:p>
          <a:p>
            <a:r>
              <a:rPr lang="en-NZ" b="1" dirty="0" smtClean="0"/>
              <a:t>Premature commitment</a:t>
            </a:r>
            <a:r>
              <a:rPr lang="en-NZ" dirty="0" smtClean="0"/>
              <a:t>	constraints on the order of doing things</a:t>
            </a:r>
          </a:p>
          <a:p>
            <a:r>
              <a:rPr lang="en-NZ" b="1" dirty="0" smtClean="0"/>
              <a:t>Secondary notation</a:t>
            </a:r>
            <a:r>
              <a:rPr lang="en-NZ" dirty="0" smtClean="0"/>
              <a:t>	extra information in means other than formal syntax</a:t>
            </a:r>
          </a:p>
          <a:p>
            <a:r>
              <a:rPr lang="en-NZ" b="1" dirty="0" smtClean="0"/>
              <a:t>Viscosity</a:t>
            </a:r>
            <a:r>
              <a:rPr lang="en-NZ" dirty="0" smtClean="0"/>
              <a:t>			resistance to change</a:t>
            </a:r>
          </a:p>
          <a:p>
            <a:r>
              <a:rPr lang="en-NZ" b="1" dirty="0" smtClean="0"/>
              <a:t>Visibility</a:t>
            </a:r>
            <a:r>
              <a:rPr lang="en-NZ" dirty="0" smtClean="0"/>
              <a:t>			ability to view components easily</a:t>
            </a:r>
          </a:p>
          <a:p>
            <a:r>
              <a:rPr lang="en-NZ" b="1" dirty="0" smtClean="0"/>
              <a:t>Closeness of mapping</a:t>
            </a:r>
            <a:r>
              <a:rPr lang="en-NZ" dirty="0" smtClean="0"/>
              <a:t>	closeness of representation to domain</a:t>
            </a:r>
          </a:p>
          <a:p>
            <a:r>
              <a:rPr lang="en-NZ" b="1" dirty="0" smtClean="0"/>
              <a:t>Consistency</a:t>
            </a:r>
            <a:r>
              <a:rPr lang="en-NZ" dirty="0" smtClean="0"/>
              <a:t>		similar semantics are expressed in similar syntactic forms</a:t>
            </a:r>
          </a:p>
          <a:p>
            <a:r>
              <a:rPr lang="en-NZ" b="1" dirty="0" smtClean="0"/>
              <a:t>Diffuseness</a:t>
            </a:r>
            <a:r>
              <a:rPr lang="en-NZ" dirty="0" smtClean="0"/>
              <a:t>		verbosity of language</a:t>
            </a:r>
          </a:p>
          <a:p>
            <a:r>
              <a:rPr lang="en-NZ" b="1" dirty="0" smtClean="0"/>
              <a:t>Error-proneness</a:t>
            </a:r>
            <a:r>
              <a:rPr lang="en-NZ" dirty="0" smtClean="0"/>
              <a:t>		notation invites mistakes</a:t>
            </a:r>
          </a:p>
          <a:p>
            <a:r>
              <a:rPr lang="en-NZ" b="1" dirty="0" smtClean="0"/>
              <a:t>Hard mental operations</a:t>
            </a:r>
            <a:r>
              <a:rPr lang="en-NZ" dirty="0" smtClean="0"/>
              <a:t>	high demand on cognitive resources</a:t>
            </a:r>
          </a:p>
          <a:p>
            <a:r>
              <a:rPr lang="en-NZ" b="1" dirty="0" smtClean="0"/>
              <a:t>Progressive evaluation</a:t>
            </a:r>
            <a:r>
              <a:rPr lang="en-NZ" dirty="0" smtClean="0"/>
              <a:t>	work-to-date can be checked at any time</a:t>
            </a:r>
          </a:p>
          <a:p>
            <a:r>
              <a:rPr lang="en-NZ" b="1" dirty="0" err="1" smtClean="0"/>
              <a:t>Provisionality</a:t>
            </a:r>
            <a:r>
              <a:rPr lang="en-NZ" dirty="0" smtClean="0"/>
              <a:t>		degree of commitment to actions or marks</a:t>
            </a:r>
          </a:p>
          <a:p>
            <a:r>
              <a:rPr lang="en-NZ" b="1" dirty="0" smtClean="0"/>
              <a:t>Role-expressiveness</a:t>
            </a:r>
            <a:r>
              <a:rPr lang="en-NZ" dirty="0" smtClean="0"/>
              <a:t>	the purpose of a component is readily inferred</a:t>
            </a:r>
            <a:endParaRPr lang="en-NZ"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Cognitive Dimensions</a:t>
            </a:r>
            <a:endParaRPr lang="en-NZ" dirty="0"/>
          </a:p>
        </p:txBody>
      </p:sp>
      <p:grpSp>
        <p:nvGrpSpPr>
          <p:cNvPr id="8" name="Group 7"/>
          <p:cNvGrpSpPr/>
          <p:nvPr/>
        </p:nvGrpSpPr>
        <p:grpSpPr>
          <a:xfrm>
            <a:off x="467519" y="1601788"/>
            <a:ext cx="8208962" cy="5256212"/>
            <a:chOff x="642910" y="1601788"/>
            <a:chExt cx="8208962" cy="5256212"/>
          </a:xfrm>
        </p:grpSpPr>
        <p:pic>
          <p:nvPicPr>
            <p:cNvPr id="4" name="Rectangle 18432"/>
            <p:cNvPicPr>
              <a:picLocks noChangeAspect="1" noChangeArrowheads="1"/>
            </p:cNvPicPr>
            <p:nvPr/>
          </p:nvPicPr>
          <p:blipFill>
            <a:blip r:embed="rId3" cstate="print"/>
            <a:srcRect/>
            <a:stretch>
              <a:fillRect/>
            </a:stretch>
          </p:blipFill>
          <p:spPr bwMode="auto">
            <a:xfrm>
              <a:off x="642910" y="1601788"/>
              <a:ext cx="8208962" cy="5256212"/>
            </a:xfrm>
            <a:prstGeom prst="rect">
              <a:avLst/>
            </a:prstGeom>
            <a:noFill/>
            <a:ln w="9525">
              <a:noFill/>
              <a:miter lim="800000"/>
              <a:headEnd/>
              <a:tailEnd/>
            </a:ln>
          </p:spPr>
        </p:pic>
        <p:sp>
          <p:nvSpPr>
            <p:cNvPr id="6" name="Rectangle 5"/>
            <p:cNvSpPr/>
            <p:nvPr/>
          </p:nvSpPr>
          <p:spPr>
            <a:xfrm>
              <a:off x="1000100" y="2143116"/>
              <a:ext cx="7500990" cy="2585323"/>
            </a:xfrm>
            <a:prstGeom prst="rect">
              <a:avLst/>
            </a:prstGeom>
          </p:spPr>
          <p:txBody>
            <a:bodyPr wrap="square">
              <a:spAutoFit/>
            </a:bodyPr>
            <a:lstStyle/>
            <a:p>
              <a:r>
                <a:rPr lang="en-NZ" dirty="0" smtClean="0"/>
                <a:t>A </a:t>
              </a:r>
              <a:r>
                <a:rPr lang="en-NZ" b="1" dirty="0" smtClean="0"/>
                <a:t>hidden dependency </a:t>
              </a:r>
              <a:r>
                <a:rPr lang="en-NZ" dirty="0" smtClean="0"/>
                <a:t>is a relationship between two components such that one of them is dependent on the other, but that the dependency is not fully visible. In particular, the one-way pointer, where A points to B but B does not contain a back-pointer to A.</a:t>
              </a:r>
            </a:p>
            <a:p>
              <a:endParaRPr lang="en-NZ" dirty="0" smtClean="0"/>
            </a:p>
            <a:p>
              <a:r>
                <a:rPr lang="en-NZ" dirty="0" smtClean="0"/>
                <a:t>The </a:t>
              </a:r>
              <a:r>
                <a:rPr lang="en-NZ" i="1" dirty="0" smtClean="0"/>
                <a:t>search cost</a:t>
              </a:r>
              <a:r>
                <a:rPr lang="en-NZ" dirty="0" smtClean="0"/>
                <a:t> of a hidden dependency structure is a measure of the effort required to expose a typical dependency. Search cost is a function of the length of the trail, the amount of branching, and the effort required to follow each link.</a:t>
              </a:r>
              <a:endParaRPr lang="en-NZ" dirty="0"/>
            </a:p>
          </p:txBody>
        </p:sp>
        <p:sp>
          <p:nvSpPr>
            <p:cNvPr id="7" name="Rectangle 6"/>
            <p:cNvSpPr/>
            <p:nvPr/>
          </p:nvSpPr>
          <p:spPr>
            <a:xfrm>
              <a:off x="1000100" y="4857760"/>
              <a:ext cx="7500990" cy="1200329"/>
            </a:xfrm>
            <a:prstGeom prst="rect">
              <a:avLst/>
            </a:prstGeom>
          </p:spPr>
          <p:txBody>
            <a:bodyPr wrap="square">
              <a:spAutoFit/>
            </a:bodyPr>
            <a:lstStyle/>
            <a:p>
              <a:r>
                <a:rPr lang="en-NZ" dirty="0" smtClean="0">
                  <a:solidFill>
                    <a:srgbClr val="0070C0"/>
                  </a:solidFill>
                </a:rPr>
                <a:t>HTML links: if your page is linked to someone else's... how will you know if and when that page is moved, changed, or deleted?</a:t>
              </a:r>
            </a:p>
            <a:p>
              <a:endParaRPr lang="en-NZ" dirty="0" smtClean="0">
                <a:solidFill>
                  <a:srgbClr val="0070C0"/>
                </a:solidFill>
              </a:endParaRPr>
            </a:p>
            <a:p>
              <a:r>
                <a:rPr lang="en-NZ" dirty="0" smtClean="0">
                  <a:solidFill>
                    <a:srgbClr val="0070C0"/>
                  </a:solidFill>
                </a:rPr>
                <a:t>Spreadsheets are a mass of one-way, local dependencies.</a:t>
              </a:r>
              <a:endParaRPr lang="en-NZ" dirty="0">
                <a:solidFill>
                  <a:srgbClr val="0070C0"/>
                </a:solidFill>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CD Applied to McSig</a:t>
            </a:r>
            <a:endParaRPr lang="en-NZ" dirty="0"/>
          </a:p>
        </p:txBody>
      </p:sp>
      <p:sp>
        <p:nvSpPr>
          <p:cNvPr id="4" name="Content Placeholder 3"/>
          <p:cNvSpPr>
            <a:spLocks noGrp="1"/>
          </p:cNvSpPr>
          <p:nvPr>
            <p:ph idx="1"/>
          </p:nvPr>
        </p:nvSpPr>
        <p:spPr>
          <a:xfrm>
            <a:off x="467544" y="1340768"/>
            <a:ext cx="7776864" cy="2160240"/>
          </a:xfrm>
        </p:spPr>
        <p:txBody>
          <a:bodyPr>
            <a:normAutofit fontScale="55000" lnSpcReduction="20000"/>
          </a:bodyPr>
          <a:lstStyle/>
          <a:p>
            <a:pPr>
              <a:buNone/>
            </a:pPr>
            <a:r>
              <a:rPr lang="en-NZ" sz="4000" b="1" dirty="0" smtClean="0"/>
              <a:t>The Task</a:t>
            </a:r>
          </a:p>
          <a:p>
            <a:r>
              <a:rPr lang="en-NZ" sz="4000" dirty="0" smtClean="0"/>
              <a:t>Learning to write with only non-visual modalities for feedback  is a </a:t>
            </a:r>
            <a:r>
              <a:rPr lang="en-NZ" sz="4000" b="1" i="1" dirty="0" smtClean="0"/>
              <a:t>hard mental operation</a:t>
            </a:r>
            <a:r>
              <a:rPr lang="en-NZ" sz="4000" dirty="0" smtClean="0"/>
              <a:t>.  By providing feedback with good </a:t>
            </a:r>
            <a:r>
              <a:rPr lang="en-NZ" sz="4000" b="1" i="1" dirty="0" smtClean="0"/>
              <a:t>closeness of mapping </a:t>
            </a:r>
            <a:r>
              <a:rPr lang="en-NZ" sz="4000" dirty="0" smtClean="0"/>
              <a:t>between the feedback and the real world, and suitably using </a:t>
            </a:r>
            <a:r>
              <a:rPr lang="en-NZ" sz="4000" b="1" i="1" dirty="0" smtClean="0"/>
              <a:t>abstraction </a:t>
            </a:r>
            <a:r>
              <a:rPr lang="en-NZ" sz="4000" dirty="0" smtClean="0"/>
              <a:t>mechanisms we seek to minimise the cognitive load required.</a:t>
            </a:r>
          </a:p>
          <a:p>
            <a:pPr>
              <a:buNone/>
            </a:pPr>
            <a:endParaRPr lang="en-NZ" dirty="0" smtClean="0"/>
          </a:p>
        </p:txBody>
      </p:sp>
      <p:pic>
        <p:nvPicPr>
          <p:cNvPr id="5" name="Picture 2" descr="study 023"/>
          <p:cNvPicPr>
            <a:picLocks noChangeAspect="1" noChangeArrowheads="1"/>
          </p:cNvPicPr>
          <p:nvPr/>
        </p:nvPicPr>
        <p:blipFill>
          <a:blip r:embed="rId3" cstate="print"/>
          <a:srcRect/>
          <a:stretch>
            <a:fillRect/>
          </a:stretch>
        </p:blipFill>
        <p:spPr bwMode="auto">
          <a:xfrm>
            <a:off x="2195736" y="3645024"/>
            <a:ext cx="4105275" cy="30718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Today</a:t>
            </a:r>
            <a:endParaRPr lang="en-NZ" dirty="0"/>
          </a:p>
        </p:txBody>
      </p:sp>
      <p:sp>
        <p:nvSpPr>
          <p:cNvPr id="3" name="Content Placeholder 2"/>
          <p:cNvSpPr>
            <a:spLocks noGrp="1"/>
          </p:cNvSpPr>
          <p:nvPr>
            <p:ph idx="1"/>
          </p:nvPr>
        </p:nvSpPr>
        <p:spPr/>
        <p:txBody>
          <a:bodyPr>
            <a:normAutofit lnSpcReduction="10000"/>
          </a:bodyPr>
          <a:lstStyle/>
          <a:p>
            <a:r>
              <a:rPr lang="en-NZ" dirty="0" smtClean="0"/>
              <a:t>Introduction to evaluation studies</a:t>
            </a:r>
          </a:p>
          <a:p>
            <a:r>
              <a:rPr lang="en-NZ" dirty="0" smtClean="0"/>
              <a:t>Expert studies</a:t>
            </a:r>
          </a:p>
          <a:p>
            <a:pPr lvl="1"/>
            <a:r>
              <a:rPr lang="en-NZ" dirty="0" smtClean="0"/>
              <a:t>Heuristic evaluations</a:t>
            </a:r>
          </a:p>
          <a:p>
            <a:pPr lvl="1"/>
            <a:r>
              <a:rPr lang="en-NZ" dirty="0" smtClean="0"/>
              <a:t>Guidelines reviews</a:t>
            </a:r>
          </a:p>
          <a:p>
            <a:pPr lvl="1"/>
            <a:r>
              <a:rPr lang="en-NZ" dirty="0" smtClean="0"/>
              <a:t>Cognitive walkthroughs</a:t>
            </a:r>
          </a:p>
          <a:p>
            <a:pPr lvl="1"/>
            <a:r>
              <a:rPr lang="en-NZ" dirty="0" smtClean="0"/>
              <a:t>Cognitive dimensions</a:t>
            </a:r>
          </a:p>
          <a:p>
            <a:endParaRPr lang="en-NZ" dirty="0" smtClean="0"/>
          </a:p>
          <a:p>
            <a:r>
              <a:rPr lang="en-NZ" dirty="0" smtClean="0">
                <a:solidFill>
                  <a:schemeClr val="tx2">
                    <a:lumMod val="60000"/>
                    <a:lumOff val="40000"/>
                  </a:schemeClr>
                </a:solidFill>
              </a:rPr>
              <a:t>Next time: user studies (usability and comparative), study design, planning.</a:t>
            </a:r>
            <a:endParaRPr lang="en-NZ"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NZ" dirty="0" smtClean="0"/>
              <a:t>CD Applied to McSig</a:t>
            </a:r>
            <a:endParaRPr lang="en-NZ" dirty="0"/>
          </a:p>
        </p:txBody>
      </p:sp>
      <p:sp>
        <p:nvSpPr>
          <p:cNvPr id="4" name="Content Placeholder 3"/>
          <p:cNvSpPr>
            <a:spLocks noGrp="1"/>
          </p:cNvSpPr>
          <p:nvPr>
            <p:ph idx="1"/>
          </p:nvPr>
        </p:nvSpPr>
        <p:spPr>
          <a:xfrm>
            <a:off x="457200" y="980728"/>
            <a:ext cx="6707088" cy="5040561"/>
          </a:xfrm>
        </p:spPr>
        <p:txBody>
          <a:bodyPr>
            <a:noAutofit/>
          </a:bodyPr>
          <a:lstStyle/>
          <a:p>
            <a:pPr>
              <a:buNone/>
            </a:pPr>
            <a:r>
              <a:rPr lang="en-NZ" sz="1400" b="1" dirty="0" smtClean="0"/>
              <a:t>Audio</a:t>
            </a:r>
          </a:p>
          <a:p>
            <a:r>
              <a:rPr lang="en-NZ" sz="1200" dirty="0" err="1" smtClean="0"/>
              <a:t>Earcons</a:t>
            </a:r>
            <a:r>
              <a:rPr lang="en-NZ" sz="1200" dirty="0" smtClean="0"/>
              <a:t> are used as an </a:t>
            </a:r>
            <a:r>
              <a:rPr lang="en-NZ" sz="1200" b="1" i="1" dirty="0" smtClean="0"/>
              <a:t>abstraction</a:t>
            </a:r>
            <a:r>
              <a:rPr lang="en-NZ" sz="1200" dirty="0" smtClean="0"/>
              <a:t> to indicate the start and finish of a stroke. </a:t>
            </a:r>
            <a:r>
              <a:rPr lang="en-NZ" sz="1200" b="1" i="1" dirty="0" smtClean="0"/>
              <a:t>Error-proneness </a:t>
            </a:r>
            <a:r>
              <a:rPr lang="en-NZ" sz="1200" dirty="0" smtClean="0"/>
              <a:t>is reduced by using two distinctive sounds for the start and finish. </a:t>
            </a:r>
          </a:p>
          <a:p>
            <a:endParaRPr lang="en-NZ" sz="1200" dirty="0" smtClean="0"/>
          </a:p>
          <a:p>
            <a:r>
              <a:rPr lang="en-NZ" sz="1200" dirty="0" smtClean="0"/>
              <a:t>The pan and pitch feedback simplify the idea of position in space into two single dimensions, creating an </a:t>
            </a:r>
            <a:r>
              <a:rPr lang="en-NZ" sz="1200" b="1" i="1" dirty="0" smtClean="0"/>
              <a:t>abstraction</a:t>
            </a:r>
            <a:r>
              <a:rPr lang="en-NZ" sz="1200" dirty="0" smtClean="0"/>
              <a:t>. </a:t>
            </a:r>
            <a:r>
              <a:rPr lang="en-NZ" sz="1200" b="1" i="1" dirty="0" smtClean="0"/>
              <a:t>Consistency</a:t>
            </a:r>
            <a:r>
              <a:rPr lang="en-NZ" sz="1200" dirty="0" smtClean="0"/>
              <a:t> is ensured by providing the same sound feedback in </a:t>
            </a:r>
            <a:r>
              <a:rPr lang="en-NZ" sz="1200" dirty="0" err="1" smtClean="0"/>
              <a:t>freedraw</a:t>
            </a:r>
            <a:r>
              <a:rPr lang="en-NZ" sz="1200" dirty="0" smtClean="0"/>
              <a:t> mode.  </a:t>
            </a:r>
          </a:p>
          <a:p>
            <a:endParaRPr lang="en-NZ" sz="1200" dirty="0" smtClean="0"/>
          </a:p>
          <a:p>
            <a:r>
              <a:rPr lang="en-NZ" sz="1200" dirty="0" smtClean="0"/>
              <a:t>The speech output of recognised letters that was tested in the McSig 1.0 usability study  can only be carried out in a discrete manner, on a fully formed and accurate letter. Pitch and pan feedback offer better </a:t>
            </a:r>
            <a:r>
              <a:rPr lang="en-NZ" sz="1200" b="1" i="1" dirty="0" smtClean="0"/>
              <a:t>progressive evaluation.</a:t>
            </a:r>
            <a:r>
              <a:rPr lang="en-NZ" sz="1200" dirty="0" smtClean="0"/>
              <a:t> </a:t>
            </a:r>
          </a:p>
          <a:p>
            <a:endParaRPr lang="en-NZ" sz="1200" dirty="0" smtClean="0"/>
          </a:p>
          <a:p>
            <a:r>
              <a:rPr lang="en-NZ" sz="1200" dirty="0" smtClean="0"/>
              <a:t>The </a:t>
            </a:r>
            <a:r>
              <a:rPr lang="en-NZ" sz="1200" b="1" i="1" dirty="0" smtClean="0"/>
              <a:t>viscosity </a:t>
            </a:r>
            <a:r>
              <a:rPr lang="en-NZ" sz="1200" dirty="0" smtClean="0"/>
              <a:t>of the stereo pan is low as stereo panning is readily changed between signature and single letter modes. However presetting the stereo width requires </a:t>
            </a:r>
            <a:r>
              <a:rPr lang="en-NZ" sz="1200" b="1" i="1" dirty="0" smtClean="0"/>
              <a:t>premature commitment </a:t>
            </a:r>
          </a:p>
          <a:p>
            <a:endParaRPr lang="en-NZ" sz="1200" dirty="0" smtClean="0"/>
          </a:p>
          <a:p>
            <a:r>
              <a:rPr lang="en-NZ" sz="1200" dirty="0" smtClean="0"/>
              <a:t>The stereo pan is a spatial movement – moving between left and right extremes demonstrates </a:t>
            </a:r>
            <a:r>
              <a:rPr lang="en-NZ" sz="1200" b="1" i="1" dirty="0" smtClean="0"/>
              <a:t>closeness of mapping </a:t>
            </a:r>
            <a:r>
              <a:rPr lang="en-NZ" sz="1200" dirty="0" smtClean="0"/>
              <a:t>to the x movement of the pen </a:t>
            </a:r>
          </a:p>
          <a:p>
            <a:endParaRPr lang="en-NZ" sz="1200" dirty="0" smtClean="0"/>
          </a:p>
          <a:p>
            <a:r>
              <a:rPr lang="en-NZ" sz="1200" dirty="0" smtClean="0"/>
              <a:t>There is a problem with </a:t>
            </a:r>
            <a:r>
              <a:rPr lang="en-NZ" sz="1200" b="1" i="1" dirty="0" smtClean="0"/>
              <a:t>consistency </a:t>
            </a:r>
            <a:r>
              <a:rPr lang="en-NZ" sz="1200" dirty="0" smtClean="0"/>
              <a:t>because in single letter mode the starting point of the stroke is the centre of the panning, whereas with signature mode the starting point of the stroke is close to the left extreme of the panning. This is a </a:t>
            </a:r>
            <a:r>
              <a:rPr lang="en-NZ" sz="1200" b="1" i="1" dirty="0" smtClean="0"/>
              <a:t>trade-off </a:t>
            </a:r>
            <a:r>
              <a:rPr lang="en-NZ" sz="1200" dirty="0" smtClean="0"/>
              <a:t>between consistency and “</a:t>
            </a:r>
            <a:r>
              <a:rPr lang="en-NZ" sz="1200" b="1" i="1" dirty="0" smtClean="0"/>
              <a:t>visibility”</a:t>
            </a:r>
            <a:r>
              <a:rPr lang="en-NZ" sz="1200" dirty="0" smtClean="0"/>
              <a:t>. </a:t>
            </a:r>
          </a:p>
          <a:p>
            <a:endParaRPr lang="en-NZ" sz="1200" dirty="0" smtClean="0"/>
          </a:p>
          <a:p>
            <a:r>
              <a:rPr lang="en-NZ" sz="1200" dirty="0" smtClean="0"/>
              <a:t>Even a small change in the pitch is noticeably discernable, giving this modality good “</a:t>
            </a:r>
            <a:r>
              <a:rPr lang="en-NZ" sz="1200" b="1" i="1" dirty="0" smtClean="0"/>
              <a:t>visibility</a:t>
            </a:r>
            <a:r>
              <a:rPr lang="en-NZ" sz="1200" dirty="0" smtClean="0"/>
              <a:t>”.  But this has low </a:t>
            </a:r>
            <a:r>
              <a:rPr lang="en-NZ" sz="1200" b="1" i="1" dirty="0" smtClean="0"/>
              <a:t>closeness of mapping </a:t>
            </a:r>
            <a:r>
              <a:rPr lang="en-NZ" sz="1200" dirty="0" smtClean="0"/>
              <a:t>and </a:t>
            </a:r>
            <a:r>
              <a:rPr lang="en-NZ" sz="1200" b="1" i="1" dirty="0" smtClean="0"/>
              <a:t>role-expressiveness </a:t>
            </a:r>
            <a:r>
              <a:rPr lang="en-NZ" sz="1200" dirty="0" smtClean="0"/>
              <a:t>as change in pitch has no inherent relevance to the concept of movement in space along a y axis; the changing pitch is an </a:t>
            </a:r>
            <a:r>
              <a:rPr lang="en-NZ" sz="1200" b="1" i="1" dirty="0" smtClean="0"/>
              <a:t>abstraction</a:t>
            </a:r>
            <a:r>
              <a:rPr lang="en-NZ" sz="1200" dirty="0" smtClean="0"/>
              <a:t>.</a:t>
            </a:r>
          </a:p>
          <a:p>
            <a:endParaRPr lang="en-NZ" dirty="0"/>
          </a:p>
        </p:txBody>
      </p:sp>
      <p:pic>
        <p:nvPicPr>
          <p:cNvPr id="5" name="Picture 5"/>
          <p:cNvPicPr>
            <a:picLocks noChangeAspect="1" noChangeArrowheads="1"/>
          </p:cNvPicPr>
          <p:nvPr/>
        </p:nvPicPr>
        <p:blipFill>
          <a:blip r:embed="rId3" cstate="print"/>
          <a:srcRect/>
          <a:stretch>
            <a:fillRect/>
          </a:stretch>
        </p:blipFill>
        <p:spPr bwMode="auto">
          <a:xfrm>
            <a:off x="7020272" y="3429000"/>
            <a:ext cx="2291209" cy="1173657"/>
          </a:xfrm>
          <a:prstGeom prst="rect">
            <a:avLst/>
          </a:prstGeom>
          <a:noFill/>
          <a:ln w="9525">
            <a:noFill/>
            <a:miter lim="800000"/>
            <a:headEnd/>
            <a:tailEnd/>
          </a:ln>
        </p:spPr>
      </p:pic>
      <p:pic>
        <p:nvPicPr>
          <p:cNvPr id="6" name="Picture 6"/>
          <p:cNvPicPr>
            <a:picLocks noChangeAspect="1" noChangeArrowheads="1"/>
          </p:cNvPicPr>
          <p:nvPr/>
        </p:nvPicPr>
        <p:blipFill>
          <a:blip r:embed="rId4" cstate="print"/>
          <a:srcRect/>
          <a:stretch>
            <a:fillRect/>
          </a:stretch>
        </p:blipFill>
        <p:spPr bwMode="auto">
          <a:xfrm>
            <a:off x="7164288" y="1916832"/>
            <a:ext cx="2109787" cy="1147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CD Applied to McSig</a:t>
            </a:r>
            <a:endParaRPr lang="en-NZ" dirty="0"/>
          </a:p>
        </p:txBody>
      </p:sp>
      <p:sp>
        <p:nvSpPr>
          <p:cNvPr id="4" name="Content Placeholder 3"/>
          <p:cNvSpPr>
            <a:spLocks noGrp="1"/>
          </p:cNvSpPr>
          <p:nvPr>
            <p:ph idx="1"/>
          </p:nvPr>
        </p:nvSpPr>
        <p:spPr>
          <a:xfrm>
            <a:off x="457200" y="1340768"/>
            <a:ext cx="5915000" cy="4785395"/>
          </a:xfrm>
        </p:spPr>
        <p:txBody>
          <a:bodyPr>
            <a:normAutofit fontScale="40000" lnSpcReduction="20000"/>
          </a:bodyPr>
          <a:lstStyle/>
          <a:p>
            <a:pPr>
              <a:buNone/>
            </a:pPr>
            <a:r>
              <a:rPr lang="en-NZ" b="1" dirty="0" smtClean="0"/>
              <a:t>Haptic</a:t>
            </a:r>
          </a:p>
          <a:p>
            <a:endParaRPr lang="en-NZ" dirty="0" smtClean="0"/>
          </a:p>
          <a:p>
            <a:r>
              <a:rPr lang="en-NZ" dirty="0" smtClean="0"/>
              <a:t>Haptic guidance demonstrates </a:t>
            </a:r>
            <a:r>
              <a:rPr lang="en-NZ" b="1" i="1" dirty="0" smtClean="0"/>
              <a:t>juxtaposition</a:t>
            </a:r>
            <a:r>
              <a:rPr lang="en-NZ" dirty="0" smtClean="0"/>
              <a:t>. The movement of the student’s pen is juxtaposed with respect to the movement of the teacher’s pen in order to mitigate </a:t>
            </a:r>
            <a:r>
              <a:rPr lang="en-NZ" b="1" i="1" dirty="0" smtClean="0"/>
              <a:t>hidden dependency</a:t>
            </a:r>
            <a:r>
              <a:rPr lang="en-NZ" b="1" dirty="0" smtClean="0"/>
              <a:t> </a:t>
            </a:r>
            <a:r>
              <a:rPr lang="en-NZ" dirty="0" smtClean="0"/>
              <a:t>of the student’s pen movement upon the teacher’s pen movement. The system shows resistance to change, or </a:t>
            </a:r>
            <a:r>
              <a:rPr lang="en-NZ" b="1" i="1" dirty="0" smtClean="0"/>
              <a:t>viscosity</a:t>
            </a:r>
            <a:r>
              <a:rPr lang="en-NZ" dirty="0" smtClean="0"/>
              <a:t>, because the device has physical constraints; the writing area size is defined by limits of the device.</a:t>
            </a:r>
          </a:p>
          <a:p>
            <a:pPr>
              <a:buNone/>
            </a:pPr>
            <a:endParaRPr lang="en-NZ" dirty="0" smtClean="0"/>
          </a:p>
          <a:p>
            <a:pPr>
              <a:buNone/>
            </a:pPr>
            <a:r>
              <a:rPr lang="en-NZ" b="1" dirty="0" smtClean="0"/>
              <a:t>Tactile</a:t>
            </a:r>
          </a:p>
          <a:p>
            <a:r>
              <a:rPr lang="en-NZ" dirty="0" smtClean="0"/>
              <a:t>The tactile surface increases a tactile equivalent of </a:t>
            </a:r>
            <a:r>
              <a:rPr lang="en-NZ" b="1" i="1" dirty="0" smtClean="0"/>
              <a:t>visibility</a:t>
            </a:r>
            <a:r>
              <a:rPr lang="en-NZ" dirty="0" smtClean="0"/>
              <a:t>. Because the raised letters are persistent, and not erasable, the tactile surface has </a:t>
            </a:r>
            <a:r>
              <a:rPr lang="en-NZ" b="1" i="1" dirty="0" smtClean="0"/>
              <a:t>high viscosity</a:t>
            </a:r>
            <a:r>
              <a:rPr lang="en-NZ" dirty="0" smtClean="0"/>
              <a:t>, and </a:t>
            </a:r>
            <a:r>
              <a:rPr lang="en-NZ" b="1" i="1" dirty="0" err="1" smtClean="0"/>
              <a:t>provisionality</a:t>
            </a:r>
            <a:r>
              <a:rPr lang="en-NZ" b="1" i="1" dirty="0" smtClean="0"/>
              <a:t> </a:t>
            </a:r>
            <a:r>
              <a:rPr lang="en-NZ" dirty="0" smtClean="0"/>
              <a:t>is low. As a stroke is being carried out, the student can touch the tactile representation. This allows a measure of </a:t>
            </a:r>
            <a:r>
              <a:rPr lang="en-NZ" b="1" i="1" dirty="0" smtClean="0"/>
              <a:t>progressive evaluation</a:t>
            </a:r>
            <a:r>
              <a:rPr lang="en-NZ" dirty="0" smtClean="0"/>
              <a:t>. Two types of rubber band of different thickness can be used to show two types of line, demonstrating </a:t>
            </a:r>
            <a:r>
              <a:rPr lang="en-NZ" b="1" i="1" dirty="0" smtClean="0"/>
              <a:t>diffuseness</a:t>
            </a:r>
            <a:r>
              <a:rPr lang="en-NZ" dirty="0" smtClean="0"/>
              <a:t>.</a:t>
            </a:r>
          </a:p>
          <a:p>
            <a:endParaRPr lang="en-NZ" dirty="0" smtClean="0"/>
          </a:p>
          <a:p>
            <a:endParaRPr lang="en-NZ" sz="2800" dirty="0" smtClean="0"/>
          </a:p>
          <a:p>
            <a:endParaRPr lang="en-NZ" sz="2800" dirty="0" smtClean="0"/>
          </a:p>
          <a:p>
            <a:endParaRPr lang="en-NZ" sz="2800" dirty="0" smtClean="0"/>
          </a:p>
          <a:p>
            <a:endParaRPr lang="en-NZ" sz="2800" dirty="0" smtClean="0"/>
          </a:p>
          <a:p>
            <a:endParaRPr lang="en-NZ" sz="2800" dirty="0" smtClean="0"/>
          </a:p>
          <a:p>
            <a:endParaRPr lang="en-NZ" sz="2800" dirty="0" smtClean="0"/>
          </a:p>
          <a:p>
            <a:r>
              <a:rPr lang="en-NZ" sz="2800" dirty="0" smtClean="0"/>
              <a:t>Reid, P. and B. Plimmer. </a:t>
            </a:r>
            <a:r>
              <a:rPr lang="en-NZ" sz="2800" i="1" dirty="0" smtClean="0"/>
              <a:t>A Collaborative Multimodal Handwriting Training Environment for Visually Impaired Students. in </a:t>
            </a:r>
            <a:r>
              <a:rPr lang="en-NZ" sz="2800" i="1" dirty="0" err="1" smtClean="0"/>
              <a:t>OzCHI</a:t>
            </a:r>
            <a:r>
              <a:rPr lang="en-NZ" sz="2800" i="1" dirty="0" smtClean="0"/>
              <a:t> 2008. 2008. Cairns: ACM: p. 195-202. </a:t>
            </a:r>
            <a:r>
              <a:rPr lang="en-NZ" sz="2600" dirty="0" smtClean="0"/>
              <a:t>http://portal.acm.org/citation.cfm?id=1517744.1517808&amp;coll=GUIDE&amp;dl=GUIDE&amp;CFID=101861461&amp;CFTOKEN=67201742 </a:t>
            </a:r>
          </a:p>
          <a:p>
            <a:endParaRPr lang="en-NZ" dirty="0" smtClean="0"/>
          </a:p>
          <a:p>
            <a:endParaRPr lang="en-NZ" dirty="0"/>
          </a:p>
        </p:txBody>
      </p:sp>
      <p:pic>
        <p:nvPicPr>
          <p:cNvPr id="5" name="Picture 4" descr="study 024"/>
          <p:cNvPicPr>
            <a:picLocks noChangeAspect="1" noChangeArrowheads="1"/>
          </p:cNvPicPr>
          <p:nvPr/>
        </p:nvPicPr>
        <p:blipFill>
          <a:blip r:embed="rId3" cstate="print"/>
          <a:srcRect/>
          <a:stretch>
            <a:fillRect/>
          </a:stretch>
        </p:blipFill>
        <p:spPr bwMode="auto">
          <a:xfrm>
            <a:off x="6516216" y="2492896"/>
            <a:ext cx="3857625" cy="2909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Usability Studies</a:t>
            </a:r>
            <a:endParaRPr lang="en-NZ" dirty="0"/>
          </a:p>
        </p:txBody>
      </p:sp>
      <p:sp>
        <p:nvSpPr>
          <p:cNvPr id="3" name="Content Placeholder 2"/>
          <p:cNvSpPr>
            <a:spLocks noGrp="1"/>
          </p:cNvSpPr>
          <p:nvPr>
            <p:ph idx="1"/>
          </p:nvPr>
        </p:nvSpPr>
        <p:spPr/>
        <p:txBody>
          <a:bodyPr>
            <a:normAutofit lnSpcReduction="10000"/>
          </a:bodyPr>
          <a:lstStyle/>
          <a:p>
            <a:r>
              <a:rPr lang="en-NZ" dirty="0" smtClean="0"/>
              <a:t>Evaluating a single piece of software in isolation.</a:t>
            </a:r>
          </a:p>
          <a:p>
            <a:r>
              <a:rPr lang="en-NZ" dirty="0" smtClean="0"/>
              <a:t>Usually you ask users to complete specific tasks.</a:t>
            </a:r>
          </a:p>
          <a:p>
            <a:r>
              <a:rPr lang="en-NZ" dirty="0" smtClean="0"/>
              <a:t>You can then calculate metrics like:</a:t>
            </a:r>
          </a:p>
          <a:p>
            <a:pPr lvl="1"/>
            <a:r>
              <a:rPr lang="en-NZ" dirty="0" smtClean="0"/>
              <a:t>Time</a:t>
            </a:r>
          </a:p>
          <a:p>
            <a:pPr lvl="1"/>
            <a:r>
              <a:rPr lang="en-NZ" dirty="0" smtClean="0"/>
              <a:t>Success rate</a:t>
            </a:r>
          </a:p>
          <a:p>
            <a:pPr lvl="1"/>
            <a:r>
              <a:rPr lang="en-NZ" dirty="0" smtClean="0"/>
              <a:t>Number of attempts needed to succeed</a:t>
            </a:r>
          </a:p>
          <a:p>
            <a:pPr lvl="1"/>
            <a:r>
              <a:rPr lang="en-NZ" dirty="0" err="1" smtClean="0"/>
              <a:t>Enjoyability</a:t>
            </a:r>
            <a:endParaRPr lang="en-NZ"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Comparative Studies</a:t>
            </a:r>
            <a:endParaRPr lang="en-NZ" dirty="0"/>
          </a:p>
        </p:txBody>
      </p:sp>
      <p:sp>
        <p:nvSpPr>
          <p:cNvPr id="3" name="Content Placeholder 2"/>
          <p:cNvSpPr>
            <a:spLocks noGrp="1"/>
          </p:cNvSpPr>
          <p:nvPr>
            <p:ph idx="1"/>
          </p:nvPr>
        </p:nvSpPr>
        <p:spPr/>
        <p:txBody>
          <a:bodyPr/>
          <a:lstStyle/>
          <a:p>
            <a:r>
              <a:rPr lang="en-NZ" dirty="0" smtClean="0"/>
              <a:t>Comparing two (or more) pieces of software.</a:t>
            </a:r>
          </a:p>
          <a:p>
            <a:r>
              <a:rPr lang="en-NZ" dirty="0" smtClean="0"/>
              <a:t>Considerably more challenging!</a:t>
            </a:r>
          </a:p>
          <a:p>
            <a:r>
              <a:rPr lang="en-NZ" dirty="0" smtClean="0"/>
              <a:t>Needs to be a fair test.</a:t>
            </a:r>
          </a:p>
          <a:p>
            <a:r>
              <a:rPr lang="en-NZ" dirty="0" smtClean="0"/>
              <a:t>How can you be sure that an effect isn’t just due to the task ordering, </a:t>
            </a:r>
            <a:r>
              <a:rPr lang="en-NZ" smtClean="0"/>
              <a:t>or </a:t>
            </a:r>
            <a:r>
              <a:rPr lang="en-NZ" smtClean="0"/>
              <a:t>a user’s </a:t>
            </a:r>
            <a:r>
              <a:rPr lang="en-NZ" dirty="0" smtClean="0"/>
              <a:t>experience with doing the task?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Evaluation Studies</a:t>
            </a:r>
            <a:endParaRPr lang="en-NZ" dirty="0"/>
          </a:p>
        </p:txBody>
      </p:sp>
      <p:sp>
        <p:nvSpPr>
          <p:cNvPr id="3" name="Content Placeholder 2"/>
          <p:cNvSpPr>
            <a:spLocks noGrp="1"/>
          </p:cNvSpPr>
          <p:nvPr>
            <p:ph idx="1"/>
          </p:nvPr>
        </p:nvSpPr>
        <p:spPr/>
        <p:txBody>
          <a:bodyPr>
            <a:normAutofit lnSpcReduction="10000"/>
          </a:bodyPr>
          <a:lstStyle/>
          <a:p>
            <a:r>
              <a:rPr lang="en-NZ" dirty="0" smtClean="0"/>
              <a:t>Software testing != HCI evaluations.</a:t>
            </a:r>
          </a:p>
          <a:p>
            <a:r>
              <a:rPr lang="en-NZ" dirty="0" smtClean="0"/>
              <a:t>Some types of study:</a:t>
            </a:r>
          </a:p>
          <a:p>
            <a:pPr lvl="1"/>
            <a:r>
              <a:rPr lang="en-NZ" b="1" dirty="0" smtClean="0"/>
              <a:t>Qualitative</a:t>
            </a:r>
            <a:r>
              <a:rPr lang="en-NZ" dirty="0" smtClean="0"/>
              <a:t>: </a:t>
            </a:r>
            <a:r>
              <a:rPr lang="en-NZ" dirty="0" smtClean="0">
                <a:solidFill>
                  <a:schemeClr val="accent1">
                    <a:lumMod val="75000"/>
                  </a:schemeClr>
                </a:solidFill>
              </a:rPr>
              <a:t>studying meaning, text, conversation</a:t>
            </a:r>
          </a:p>
          <a:p>
            <a:pPr lvl="1"/>
            <a:r>
              <a:rPr lang="en-NZ" b="1" dirty="0" smtClean="0"/>
              <a:t>Quantitative</a:t>
            </a:r>
            <a:r>
              <a:rPr lang="en-NZ" dirty="0" smtClean="0"/>
              <a:t>: </a:t>
            </a:r>
            <a:r>
              <a:rPr lang="en-NZ" dirty="0" smtClean="0">
                <a:solidFill>
                  <a:schemeClr val="accent1">
                    <a:lumMod val="75000"/>
                  </a:schemeClr>
                </a:solidFill>
              </a:rPr>
              <a:t>numerical studies, statistics</a:t>
            </a:r>
          </a:p>
          <a:p>
            <a:pPr lvl="1"/>
            <a:r>
              <a:rPr lang="en-NZ" b="1" dirty="0" smtClean="0"/>
              <a:t>Case</a:t>
            </a:r>
            <a:r>
              <a:rPr lang="en-NZ" dirty="0" smtClean="0"/>
              <a:t> </a:t>
            </a:r>
            <a:r>
              <a:rPr lang="en-NZ" b="1" dirty="0" smtClean="0"/>
              <a:t>study</a:t>
            </a:r>
            <a:r>
              <a:rPr lang="en-NZ" dirty="0" smtClean="0"/>
              <a:t>: </a:t>
            </a:r>
            <a:r>
              <a:rPr lang="en-NZ" dirty="0" smtClean="0">
                <a:solidFill>
                  <a:schemeClr val="accent1">
                    <a:lumMod val="75000"/>
                  </a:schemeClr>
                </a:solidFill>
              </a:rPr>
              <a:t>small number of highly detailed subjects</a:t>
            </a:r>
          </a:p>
          <a:p>
            <a:pPr lvl="1"/>
            <a:r>
              <a:rPr lang="en-NZ" b="1" dirty="0" smtClean="0"/>
              <a:t>Ethnographic</a:t>
            </a:r>
            <a:r>
              <a:rPr lang="en-NZ" dirty="0" smtClean="0"/>
              <a:t>: </a:t>
            </a:r>
            <a:r>
              <a:rPr lang="en-NZ" dirty="0" smtClean="0">
                <a:solidFill>
                  <a:schemeClr val="accent1">
                    <a:lumMod val="75000"/>
                  </a:schemeClr>
                </a:solidFill>
              </a:rPr>
              <a:t>studying within a ‘natural’ environment</a:t>
            </a:r>
          </a:p>
          <a:p>
            <a:r>
              <a:rPr lang="en-NZ" dirty="0" smtClean="0"/>
              <a:t>No one size fits all.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User and Expert Studies</a:t>
            </a:r>
            <a:endParaRPr lang="en-NZ" dirty="0"/>
          </a:p>
        </p:txBody>
      </p:sp>
      <p:sp>
        <p:nvSpPr>
          <p:cNvPr id="3" name="Content Placeholder 2"/>
          <p:cNvSpPr>
            <a:spLocks noGrp="1"/>
          </p:cNvSpPr>
          <p:nvPr>
            <p:ph idx="1"/>
          </p:nvPr>
        </p:nvSpPr>
        <p:spPr/>
        <p:txBody>
          <a:bodyPr>
            <a:normAutofit lnSpcReduction="10000"/>
          </a:bodyPr>
          <a:lstStyle/>
          <a:p>
            <a:r>
              <a:rPr lang="en-NZ" b="1" dirty="0" smtClean="0"/>
              <a:t>Expert studies: </a:t>
            </a:r>
            <a:r>
              <a:rPr lang="en-NZ" dirty="0" smtClean="0"/>
              <a:t>one or more HCI experts evaluates a system and finds issues and weak points.</a:t>
            </a:r>
          </a:p>
          <a:p>
            <a:endParaRPr lang="en-NZ" dirty="0" smtClean="0"/>
          </a:p>
          <a:p>
            <a:r>
              <a:rPr lang="en-NZ" b="1" dirty="0" smtClean="0"/>
              <a:t>User studies: </a:t>
            </a:r>
            <a:r>
              <a:rPr lang="en-NZ" dirty="0" smtClean="0"/>
              <a:t>users try out the system, and observations are made to determine the system’s issues and weak points.</a:t>
            </a:r>
          </a:p>
          <a:p>
            <a:endParaRPr lang="en-NZ" dirty="0" smtClean="0"/>
          </a:p>
          <a:p>
            <a:r>
              <a:rPr lang="en-NZ" dirty="0" smtClean="0"/>
              <a:t>No one size fits all!</a:t>
            </a:r>
            <a:endParaRPr lang="en-N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Expert Studies</a:t>
            </a:r>
            <a:endParaRPr lang="en-NZ" dirty="0"/>
          </a:p>
        </p:txBody>
      </p:sp>
      <p:sp>
        <p:nvSpPr>
          <p:cNvPr id="3" name="Content Placeholder 2"/>
          <p:cNvSpPr>
            <a:spLocks noGrp="1"/>
          </p:cNvSpPr>
          <p:nvPr>
            <p:ph idx="1"/>
          </p:nvPr>
        </p:nvSpPr>
        <p:spPr/>
        <p:txBody>
          <a:bodyPr>
            <a:normAutofit/>
          </a:bodyPr>
          <a:lstStyle/>
          <a:p>
            <a:r>
              <a:rPr lang="en-NZ" dirty="0" smtClean="0"/>
              <a:t>Advantages:</a:t>
            </a:r>
          </a:p>
          <a:p>
            <a:pPr lvl="1"/>
            <a:r>
              <a:rPr lang="en-NZ" dirty="0" smtClean="0"/>
              <a:t>Cheap (if you do them yourself) and easy.</a:t>
            </a:r>
          </a:p>
          <a:p>
            <a:pPr lvl="2"/>
            <a:r>
              <a:rPr lang="en-NZ" dirty="0" smtClean="0"/>
              <a:t>Members of the development team can’t do them because they already know how the system works!</a:t>
            </a:r>
          </a:p>
          <a:p>
            <a:pPr lvl="1"/>
            <a:r>
              <a:rPr lang="en-NZ" dirty="0" smtClean="0"/>
              <a:t>Can be done at any time.</a:t>
            </a:r>
          </a:p>
          <a:p>
            <a:pPr lvl="1"/>
            <a:r>
              <a:rPr lang="en-NZ" dirty="0" smtClean="0"/>
              <a:t>No ethics review required (usually).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Expert Studies</a:t>
            </a:r>
            <a:endParaRPr lang="en-NZ" dirty="0"/>
          </a:p>
        </p:txBody>
      </p:sp>
      <p:sp>
        <p:nvSpPr>
          <p:cNvPr id="3" name="Content Placeholder 2"/>
          <p:cNvSpPr>
            <a:spLocks noGrp="1"/>
          </p:cNvSpPr>
          <p:nvPr>
            <p:ph idx="1"/>
          </p:nvPr>
        </p:nvSpPr>
        <p:spPr/>
        <p:txBody>
          <a:bodyPr>
            <a:normAutofit fontScale="92500"/>
          </a:bodyPr>
          <a:lstStyle/>
          <a:p>
            <a:r>
              <a:rPr lang="en-NZ" dirty="0" smtClean="0"/>
              <a:t>Disadvantages:</a:t>
            </a:r>
          </a:p>
          <a:p>
            <a:pPr lvl="1"/>
            <a:r>
              <a:rPr lang="en-NZ" dirty="0" smtClean="0"/>
              <a:t>You need an expert.</a:t>
            </a:r>
          </a:p>
          <a:p>
            <a:pPr lvl="1"/>
            <a:r>
              <a:rPr lang="en-NZ" dirty="0" smtClean="0"/>
              <a:t>How </a:t>
            </a:r>
            <a:r>
              <a:rPr lang="en-NZ" dirty="0" smtClean="0">
                <a:solidFill>
                  <a:schemeClr val="tx2">
                    <a:lumMod val="60000"/>
                    <a:lumOff val="40000"/>
                  </a:schemeClr>
                </a:solidFill>
              </a:rPr>
              <a:t>valid</a:t>
            </a:r>
            <a:r>
              <a:rPr lang="en-NZ" dirty="0" smtClean="0"/>
              <a:t> are they?</a:t>
            </a:r>
          </a:p>
          <a:p>
            <a:pPr lvl="2"/>
            <a:r>
              <a:rPr lang="en-NZ" dirty="0" smtClean="0"/>
              <a:t>Some estimates say that around 50% of errors found by experts are not really a problem.</a:t>
            </a:r>
          </a:p>
          <a:p>
            <a:pPr lvl="2"/>
            <a:r>
              <a:rPr lang="en-NZ" dirty="0" smtClean="0"/>
              <a:t>Can also miss problems that non-expert users may have.</a:t>
            </a:r>
          </a:p>
          <a:p>
            <a:pPr lvl="1"/>
            <a:r>
              <a:rPr lang="en-NZ" dirty="0" smtClean="0"/>
              <a:t>How </a:t>
            </a:r>
            <a:r>
              <a:rPr lang="en-NZ" dirty="0" smtClean="0">
                <a:solidFill>
                  <a:schemeClr val="tx2">
                    <a:lumMod val="60000"/>
                    <a:lumOff val="40000"/>
                  </a:schemeClr>
                </a:solidFill>
              </a:rPr>
              <a:t>reliable</a:t>
            </a:r>
            <a:r>
              <a:rPr lang="en-NZ" dirty="0" smtClean="0"/>
              <a:t> are they?</a:t>
            </a:r>
          </a:p>
          <a:p>
            <a:pPr lvl="2"/>
            <a:r>
              <a:rPr lang="en-NZ" dirty="0" smtClean="0"/>
              <a:t>Will two experts give the same review?</a:t>
            </a:r>
          </a:p>
          <a:p>
            <a:pPr lvl="1"/>
            <a:r>
              <a:rPr lang="en-NZ" dirty="0" smtClean="0"/>
              <a:t>They have little status for publication </a:t>
            </a:r>
          </a:p>
          <a:p>
            <a:pPr lvl="2"/>
            <a:r>
              <a:rPr lang="en-NZ" dirty="0" smtClean="0"/>
              <a:t>You can only use them when there is no alternative</a:t>
            </a:r>
            <a:endParaRPr lang="en-N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Heuristic Evaluation</a:t>
            </a:r>
            <a:endParaRPr lang="en-NZ" dirty="0"/>
          </a:p>
        </p:txBody>
      </p:sp>
      <p:sp>
        <p:nvSpPr>
          <p:cNvPr id="3" name="Content Placeholder 2"/>
          <p:cNvSpPr>
            <a:spLocks noGrp="1"/>
          </p:cNvSpPr>
          <p:nvPr>
            <p:ph idx="1"/>
          </p:nvPr>
        </p:nvSpPr>
        <p:spPr/>
        <p:txBody>
          <a:bodyPr/>
          <a:lstStyle/>
          <a:p>
            <a:r>
              <a:rPr lang="en-NZ" dirty="0" smtClean="0"/>
              <a:t>Use standard usability heuristics to structure an analysis.</a:t>
            </a:r>
            <a:endParaRPr lang="en-NZ" dirty="0"/>
          </a:p>
        </p:txBody>
      </p:sp>
      <p:pic>
        <p:nvPicPr>
          <p:cNvPr id="5" name="Rectangle 18432"/>
          <p:cNvPicPr>
            <a:picLocks noChangeAspect="1" noChangeArrowheads="1"/>
          </p:cNvPicPr>
          <p:nvPr/>
        </p:nvPicPr>
        <p:blipFill>
          <a:blip r:embed="rId3" cstate="print"/>
          <a:srcRect/>
          <a:stretch>
            <a:fillRect/>
          </a:stretch>
        </p:blipFill>
        <p:spPr bwMode="auto">
          <a:xfrm>
            <a:off x="285720" y="2632144"/>
            <a:ext cx="4533109" cy="4470394"/>
          </a:xfrm>
          <a:prstGeom prst="rect">
            <a:avLst/>
          </a:prstGeom>
          <a:noFill/>
          <a:ln w="9525">
            <a:noFill/>
            <a:miter lim="800000"/>
            <a:headEnd/>
            <a:tailEnd/>
          </a:ln>
        </p:spPr>
      </p:pic>
      <p:sp>
        <p:nvSpPr>
          <p:cNvPr id="7" name="Rectangle 6"/>
          <p:cNvSpPr/>
          <p:nvPr/>
        </p:nvSpPr>
        <p:spPr>
          <a:xfrm>
            <a:off x="500034" y="2959134"/>
            <a:ext cx="4143404" cy="3477875"/>
          </a:xfrm>
          <a:prstGeom prst="rect">
            <a:avLst/>
          </a:prstGeom>
        </p:spPr>
        <p:txBody>
          <a:bodyPr wrap="square">
            <a:spAutoFit/>
          </a:bodyPr>
          <a:lstStyle/>
          <a:p>
            <a:pPr algn="ctr"/>
            <a:r>
              <a:rPr lang="en-NZ" sz="2000" b="1" dirty="0" err="1" smtClean="0"/>
              <a:t>Schneiderman’s</a:t>
            </a:r>
            <a:r>
              <a:rPr lang="en-NZ" sz="2000" b="1" dirty="0" smtClean="0"/>
              <a:t> Golden Rules</a:t>
            </a:r>
          </a:p>
          <a:p>
            <a:pPr marL="342900" indent="-342900">
              <a:buAutoNum type="arabicPeriod"/>
            </a:pPr>
            <a:r>
              <a:rPr lang="en-NZ" sz="2000" dirty="0" smtClean="0"/>
              <a:t>Strive for consistency.</a:t>
            </a:r>
          </a:p>
          <a:p>
            <a:pPr marL="342900" indent="-342900">
              <a:buAutoNum type="arabicPeriod"/>
            </a:pPr>
            <a:r>
              <a:rPr lang="en-NZ" sz="2000" dirty="0" smtClean="0"/>
              <a:t>Enable frequent users to use shortcuts.</a:t>
            </a:r>
          </a:p>
          <a:p>
            <a:pPr marL="342900" indent="-342900">
              <a:buAutoNum type="arabicPeriod"/>
            </a:pPr>
            <a:r>
              <a:rPr lang="en-NZ" sz="2000" dirty="0" smtClean="0"/>
              <a:t>Offer informative feedback.</a:t>
            </a:r>
          </a:p>
          <a:p>
            <a:pPr marL="342900" indent="-342900">
              <a:buAutoNum type="arabicPeriod"/>
            </a:pPr>
            <a:r>
              <a:rPr lang="en-NZ" sz="2000" dirty="0" smtClean="0"/>
              <a:t>Design dialogs to yield closure.</a:t>
            </a:r>
          </a:p>
          <a:p>
            <a:pPr marL="342900" indent="-342900">
              <a:buAutoNum type="arabicPeriod"/>
            </a:pPr>
            <a:r>
              <a:rPr lang="en-NZ" sz="2000" dirty="0" smtClean="0"/>
              <a:t>Offer error prevention and simple error handling.</a:t>
            </a:r>
          </a:p>
          <a:p>
            <a:pPr marL="342900" indent="-342900">
              <a:buAutoNum type="arabicPeriod"/>
            </a:pPr>
            <a:r>
              <a:rPr lang="en-NZ" sz="2000" dirty="0" smtClean="0"/>
              <a:t>Permit easy reversal of actions.</a:t>
            </a:r>
          </a:p>
          <a:p>
            <a:pPr marL="342900" indent="-342900">
              <a:buAutoNum type="arabicPeriod"/>
            </a:pPr>
            <a:r>
              <a:rPr lang="en-NZ" sz="2000" dirty="0" smtClean="0"/>
              <a:t>Support internal locus of control.</a:t>
            </a:r>
          </a:p>
          <a:p>
            <a:pPr marL="342900" indent="-342900">
              <a:buAutoNum type="arabicPeriod"/>
            </a:pPr>
            <a:r>
              <a:rPr lang="en-NZ" sz="2000" dirty="0" smtClean="0"/>
              <a:t>Reduce short-term memory load.</a:t>
            </a:r>
          </a:p>
        </p:txBody>
      </p:sp>
      <p:pic>
        <p:nvPicPr>
          <p:cNvPr id="8" name="Rectangle 18432"/>
          <p:cNvPicPr>
            <a:picLocks noChangeAspect="1" noChangeArrowheads="1"/>
          </p:cNvPicPr>
          <p:nvPr/>
        </p:nvPicPr>
        <p:blipFill>
          <a:blip r:embed="rId3" cstate="print"/>
          <a:srcRect/>
          <a:stretch>
            <a:fillRect/>
          </a:stretch>
        </p:blipFill>
        <p:spPr bwMode="auto">
          <a:xfrm>
            <a:off x="4610923" y="2673382"/>
            <a:ext cx="4533109" cy="4470394"/>
          </a:xfrm>
          <a:prstGeom prst="rect">
            <a:avLst/>
          </a:prstGeom>
          <a:noFill/>
          <a:ln w="9525">
            <a:noFill/>
            <a:miter lim="800000"/>
            <a:headEnd/>
            <a:tailEnd/>
          </a:ln>
        </p:spPr>
      </p:pic>
      <p:sp>
        <p:nvSpPr>
          <p:cNvPr id="9" name="Rectangle 8"/>
          <p:cNvSpPr/>
          <p:nvPr/>
        </p:nvSpPr>
        <p:spPr>
          <a:xfrm>
            <a:off x="4825237" y="3000372"/>
            <a:ext cx="4143404" cy="3693319"/>
          </a:xfrm>
          <a:prstGeom prst="rect">
            <a:avLst/>
          </a:prstGeom>
        </p:spPr>
        <p:txBody>
          <a:bodyPr wrap="square">
            <a:spAutoFit/>
          </a:bodyPr>
          <a:lstStyle/>
          <a:p>
            <a:pPr algn="ctr"/>
            <a:r>
              <a:rPr lang="en-NZ" b="1" dirty="0" smtClean="0"/>
              <a:t>Nielsen’s Heuristics</a:t>
            </a:r>
          </a:p>
          <a:p>
            <a:pPr marL="342900" indent="-342900">
              <a:buAutoNum type="arabicPeriod"/>
            </a:pPr>
            <a:r>
              <a:rPr lang="en-NZ" dirty="0" smtClean="0"/>
              <a:t>Visibility of system status.</a:t>
            </a:r>
          </a:p>
          <a:p>
            <a:pPr marL="342900" indent="-342900">
              <a:buAutoNum type="arabicPeriod"/>
            </a:pPr>
            <a:r>
              <a:rPr lang="en-NZ" dirty="0" smtClean="0"/>
              <a:t>Match between system and the real world.</a:t>
            </a:r>
          </a:p>
          <a:p>
            <a:pPr marL="342900" indent="-342900">
              <a:buAutoNum type="arabicPeriod"/>
            </a:pPr>
            <a:r>
              <a:rPr lang="en-NZ" dirty="0" smtClean="0"/>
              <a:t>User control and freedom.</a:t>
            </a:r>
          </a:p>
          <a:p>
            <a:pPr marL="342900" indent="-342900">
              <a:buAutoNum type="arabicPeriod"/>
            </a:pPr>
            <a:r>
              <a:rPr lang="en-NZ" dirty="0" smtClean="0"/>
              <a:t>Consistency and standards.</a:t>
            </a:r>
          </a:p>
          <a:p>
            <a:pPr marL="342900" indent="-342900">
              <a:buAutoNum type="arabicPeriod"/>
            </a:pPr>
            <a:r>
              <a:rPr lang="en-NZ" dirty="0" smtClean="0"/>
              <a:t>Error prevention.</a:t>
            </a:r>
          </a:p>
          <a:p>
            <a:pPr marL="342900" indent="-342900">
              <a:buAutoNum type="arabicPeriod"/>
            </a:pPr>
            <a:r>
              <a:rPr lang="en-NZ" dirty="0" smtClean="0"/>
              <a:t>Recognition rather than recall.</a:t>
            </a:r>
          </a:p>
          <a:p>
            <a:pPr marL="342900" indent="-342900">
              <a:buAutoNum type="arabicPeriod"/>
            </a:pPr>
            <a:r>
              <a:rPr lang="en-NZ" dirty="0" smtClean="0"/>
              <a:t>Flexibility and efficiency of use.</a:t>
            </a:r>
          </a:p>
          <a:p>
            <a:pPr marL="342900" indent="-342900">
              <a:buAutoNum type="arabicPeriod"/>
            </a:pPr>
            <a:r>
              <a:rPr lang="en-NZ" dirty="0" smtClean="0"/>
              <a:t>Aesthetic and minimalist design.</a:t>
            </a:r>
          </a:p>
          <a:p>
            <a:pPr marL="342900" indent="-342900">
              <a:buAutoNum type="arabicPeriod"/>
            </a:pPr>
            <a:r>
              <a:rPr lang="en-NZ" dirty="0" smtClean="0"/>
              <a:t>Help users recognize, diagnose, and recover from errors.</a:t>
            </a:r>
          </a:p>
          <a:p>
            <a:pPr marL="342900" indent="-342900">
              <a:buAutoNum type="arabicPeriod"/>
            </a:pPr>
            <a:r>
              <a:rPr lang="en-NZ" dirty="0" smtClean="0"/>
              <a:t>Help and documentation.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Heuristic Evaluation</a:t>
            </a:r>
            <a:endParaRPr lang="en-NZ" dirty="0"/>
          </a:p>
        </p:txBody>
      </p:sp>
      <p:sp>
        <p:nvSpPr>
          <p:cNvPr id="5" name="Content Placeholder 4"/>
          <p:cNvSpPr>
            <a:spLocks noGrp="1"/>
          </p:cNvSpPr>
          <p:nvPr>
            <p:ph idx="1"/>
          </p:nvPr>
        </p:nvSpPr>
        <p:spPr/>
        <p:txBody>
          <a:bodyPr/>
          <a:lstStyle/>
          <a:p>
            <a:r>
              <a:rPr lang="en-NZ" dirty="0" smtClean="0"/>
              <a:t>Let’s try a heuristic evaluation</a:t>
            </a:r>
          </a:p>
          <a:p>
            <a:endParaRPr lang="en-NZ" dirty="0" smtClean="0"/>
          </a:p>
          <a:p>
            <a:endParaRPr lang="en-N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Guidelines Review</a:t>
            </a:r>
            <a:endParaRPr lang="en-NZ" dirty="0"/>
          </a:p>
        </p:txBody>
      </p:sp>
      <p:sp>
        <p:nvSpPr>
          <p:cNvPr id="3" name="Content Placeholder 2"/>
          <p:cNvSpPr>
            <a:spLocks noGrp="1"/>
          </p:cNvSpPr>
          <p:nvPr>
            <p:ph idx="1"/>
          </p:nvPr>
        </p:nvSpPr>
        <p:spPr/>
        <p:txBody>
          <a:bodyPr>
            <a:normAutofit/>
          </a:bodyPr>
          <a:lstStyle/>
          <a:p>
            <a:r>
              <a:rPr lang="en-NZ" dirty="0" smtClean="0"/>
              <a:t>Similar to a heuristic evaluation, but uses a set of user interface guidelines instead of a set of heuristics.</a:t>
            </a:r>
          </a:p>
          <a:p>
            <a:r>
              <a:rPr lang="en-NZ" dirty="0" smtClean="0"/>
              <a:t>Guidelines are often more specific and measurable.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4257</TotalTime>
  <Words>1538</Words>
  <Application>Microsoft Office PowerPoint</Application>
  <PresentationFormat>On-screen Show (4:3)</PresentationFormat>
  <Paragraphs>216</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HCI Evaluation Studies Part 1: Expert Studies</vt:lpstr>
      <vt:lpstr>Today</vt:lpstr>
      <vt:lpstr>Evaluation Studies</vt:lpstr>
      <vt:lpstr>User and Expert Studies</vt:lpstr>
      <vt:lpstr>Expert Studies</vt:lpstr>
      <vt:lpstr>Expert Studies</vt:lpstr>
      <vt:lpstr>Heuristic Evaluation</vt:lpstr>
      <vt:lpstr>Heuristic Evaluation</vt:lpstr>
      <vt:lpstr>Guidelines Review</vt:lpstr>
      <vt:lpstr>Guidelines Review</vt:lpstr>
      <vt:lpstr>Guidelines Review</vt:lpstr>
      <vt:lpstr>Guidelines Review</vt:lpstr>
      <vt:lpstr>Cognitive Walkthrough</vt:lpstr>
      <vt:lpstr>Cognitive Walkthrough</vt:lpstr>
      <vt:lpstr>Cognitive Walkthrough</vt:lpstr>
      <vt:lpstr>Cognitive Dimensions</vt:lpstr>
      <vt:lpstr>Cognitive Dimensions</vt:lpstr>
      <vt:lpstr>Cognitive Dimensions</vt:lpstr>
      <vt:lpstr>CD Applied to McSig</vt:lpstr>
      <vt:lpstr>CD Applied to McSig</vt:lpstr>
      <vt:lpstr>CD Applied to McSig</vt:lpstr>
      <vt:lpstr>Usability Studies</vt:lpstr>
      <vt:lpstr>Comparative Studies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HCI Evaluation Studies Part 1: Expert Studies</dc:title>
  <dc:creator>John Downs</dc:creator>
  <cp:lastModifiedBy>beryl</cp:lastModifiedBy>
  <cp:revision>258</cp:revision>
  <dcterms:created xsi:type="dcterms:W3CDTF">2009-02-24T09:17:56Z</dcterms:created>
  <dcterms:modified xsi:type="dcterms:W3CDTF">2012-03-12T00:01:46Z</dcterms:modified>
</cp:coreProperties>
</file>